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9" r:id="rId4"/>
    <p:sldId id="257" r:id="rId6"/>
    <p:sldId id="258" r:id="rId7"/>
    <p:sldId id="259" r:id="rId8"/>
    <p:sldId id="260" r:id="rId9"/>
    <p:sldId id="261" r:id="rId10"/>
    <p:sldId id="305" r:id="rId11"/>
    <p:sldId id="262" r:id="rId12"/>
    <p:sldId id="306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307" r:id="rId41"/>
    <p:sldId id="308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  <p:sldId id="303" r:id="rId5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9" Type="http://schemas.openxmlformats.org/officeDocument/2006/relationships/tableStyles" Target="tableStyles.xml"/><Relationship Id="rId58" Type="http://schemas.openxmlformats.org/officeDocument/2006/relationships/viewProps" Target="viewProps.xml"/><Relationship Id="rId57" Type="http://schemas.openxmlformats.org/officeDocument/2006/relationships/presProps" Target="presProps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c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4.xml"/><Relationship Id="rId2" Type="http://schemas.openxmlformats.org/officeDocument/2006/relationships/image" Target="../media/image9.jpeg"/><Relationship Id="rId1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c532c0e8?pid=ed769cf1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_BD#1410ca2f1?pid=ec532c0e8&amp;color=0,0,0&amp;vtp=1&amp;bbb=1&amp;hb=1"/>
          <p:cNvSpPr/>
          <p:nvPr/>
        </p:nvSpPr>
        <p:spPr>
          <a:xfrm>
            <a:off x="612648" y="1135253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《蜀道难》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蜀道难》是古乐府旧题，属《相和歌辞·瑟调曲》。《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乐府解题》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：“《蜀道难》备言铜梁、玉垒之阻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。”以此为题的歌曲一般歌咏蜀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道的艰险和行旅的辛苦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。李白的《蜀道难》即袭用古乐府旧题而作。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410ca2f1?pid=ec532c0e8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古体诗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古体诗又称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“古诗”“古风”，是相对于近体诗而言的一种诗体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指唐以前的乐府民歌、文人诗以及唐以后的文人仿照它们的体式而写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的诗歌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。古体诗格律自由，不拘对仗、平仄，押韵较宽，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篇幅不限，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一般有四言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、五言、六言、七言和杂言，有歌、行、吟等体裁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》就是一首典型的古体诗。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dbd0a3fa?pid=ed769cf1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四、文意梳理</a:t>
            </a:r>
            <a:endParaRPr lang="en-US" altLang="zh-CN" sz="3000" dirty="0"/>
          </a:p>
        </p:txBody>
      </p:sp>
      <p:pic>
        <p:nvPicPr>
          <p:cNvPr id="3" name="P_6_BD#50af17e2a?htil=1&amp;pid=edbd0a3f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584" y="1196975"/>
            <a:ext cx="7415784" cy="386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50af17e2a?htil=1&amp;pid=edbd0a3fa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1142" y="468000"/>
            <a:ext cx="6686669" cy="360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6_BD#50af17e2a?htil=1&amp;pid=edbd0a3fa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0778" y="4196776"/>
            <a:ext cx="7138252" cy="185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50af17e2a?htil=1&amp;pid=edbd0a3fa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8880" y="468000"/>
            <a:ext cx="7251192" cy="471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50af17e2a?htil=1&amp;pid=edbd0a3fa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7168" y="468000"/>
            <a:ext cx="7223760" cy="287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6_BD#50af17e2a?htil=1&amp;pid=edbd0a3fa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5456" y="3466216"/>
            <a:ext cx="7178040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50af17e2a?pid=edbd0a3fa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3160" y="468000"/>
            <a:ext cx="7342632" cy="462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79b6186fe?pid=edbd0a3f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QB_7_BD.1_1#e866da1e5?pid=79b6186fe&amp;color=0,0,0&amp;vtp=1&amp;bbb=1"/>
          <p:cNvSpPr/>
          <p:nvPr/>
        </p:nvSpPr>
        <p:spPr>
          <a:xfrm>
            <a:off x="612648" y="1135253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噫吁嚱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危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茫然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尔来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鸟道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横绝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巅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2_1#e866da1e5.blank?pid=79b6186fe&amp;color=0,0,0&amp;vpa=1&amp;vtp=1&amp;bbb=1"/>
          <p:cNvSpPr/>
          <p:nvPr/>
        </p:nvSpPr>
        <p:spPr>
          <a:xfrm>
            <a:off x="2578767" y="110477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三个字都是叹词</a:t>
            </a:r>
            <a:endParaRPr lang="en-US" altLang="zh-CN" sz="2800" dirty="0"/>
          </a:p>
        </p:txBody>
      </p:sp>
      <p:sp>
        <p:nvSpPr>
          <p:cNvPr id="6" name="QB_7_AN.4_1#e866da1e5.blank?pid=79b6186fe&amp;color=0,0,0&amp;vpa=2&amp;vtp=1"/>
          <p:cNvSpPr/>
          <p:nvPr/>
        </p:nvSpPr>
        <p:spPr>
          <a:xfrm>
            <a:off x="1867567" y="1752473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</a:t>
            </a:r>
            <a:endParaRPr lang="en-US" altLang="zh-CN" sz="2800" dirty="0"/>
          </a:p>
        </p:txBody>
      </p:sp>
      <p:sp>
        <p:nvSpPr>
          <p:cNvPr id="8" name="QB_7_AN.6_1#e866da1e5.blank?pid=79b6186fe&amp;color=0,0,0&amp;vpa=3&amp;vtp=1&amp;bbb=1"/>
          <p:cNvSpPr/>
          <p:nvPr/>
        </p:nvSpPr>
        <p:spPr>
          <a:xfrm>
            <a:off x="1689767" y="2400173"/>
            <a:ext cx="49006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介词，表示比较，相当于“比”</a:t>
            </a:r>
            <a:endParaRPr lang="en-US" altLang="zh-CN" sz="2800" dirty="0"/>
          </a:p>
        </p:txBody>
      </p:sp>
      <p:sp>
        <p:nvSpPr>
          <p:cNvPr id="10" name="QB_7_AN.8_1#e866da1e5.blank?pid=79b6186fe&amp;color=0,0,0&amp;vpa=4&amp;vtp=1&amp;bbb=1"/>
          <p:cNvSpPr/>
          <p:nvPr/>
        </p:nvSpPr>
        <p:spPr>
          <a:xfrm>
            <a:off x="2045367" y="304787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模糊难知的样子</a:t>
            </a:r>
            <a:endParaRPr lang="en-US" altLang="zh-CN" sz="2800" dirty="0"/>
          </a:p>
        </p:txBody>
      </p:sp>
      <p:sp>
        <p:nvSpPr>
          <p:cNvPr id="12" name="QB_7_AN.10_1#e866da1e5.blank?pid=79b6186fe&amp;color=0,0,0&amp;vpa=5&amp;vtp=1&amp;bbb=1"/>
          <p:cNvSpPr/>
          <p:nvPr/>
        </p:nvSpPr>
        <p:spPr>
          <a:xfrm>
            <a:off x="2032667" y="3695573"/>
            <a:ext cx="52593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从那时以来，指古蜀国开国以来</a:t>
            </a:r>
            <a:endParaRPr lang="en-US" altLang="zh-CN" sz="2800" dirty="0"/>
          </a:p>
        </p:txBody>
      </p:sp>
      <p:sp>
        <p:nvSpPr>
          <p:cNvPr id="14" name="QB_7_AN.12_1#e866da1e5.blank?pid=79b6186fe&amp;color=0,0,0&amp;vpa=6&amp;vtp=1&amp;bbb=1"/>
          <p:cNvSpPr/>
          <p:nvPr/>
        </p:nvSpPr>
        <p:spPr>
          <a:xfrm>
            <a:off x="2045367" y="4343273"/>
            <a:ext cx="49022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人兽皆不能至的险峻狭窄山路</a:t>
            </a:r>
            <a:endParaRPr lang="en-US" altLang="zh-CN" sz="2800" dirty="0"/>
          </a:p>
        </p:txBody>
      </p:sp>
      <p:sp>
        <p:nvSpPr>
          <p:cNvPr id="16" name="QB_7_AN.14_1#e866da1e5.blank?pid=79b6186fe&amp;color=0,0,0&amp;vpa=7&amp;vtp=1&amp;bbb=1"/>
          <p:cNvSpPr/>
          <p:nvPr/>
        </p:nvSpPr>
        <p:spPr>
          <a:xfrm>
            <a:off x="2045367" y="499097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横越，飞越</a:t>
            </a:r>
            <a:endParaRPr lang="en-US" altLang="zh-CN" sz="2800" dirty="0"/>
          </a:p>
        </p:txBody>
      </p:sp>
      <p:sp>
        <p:nvSpPr>
          <p:cNvPr id="18" name="QB_7_AN.16_1#e866da1e5.blank?pid=79b6186fe&amp;color=0,0,0&amp;vpa=8&amp;vtp=1&amp;bbb=1"/>
          <p:cNvSpPr/>
          <p:nvPr/>
        </p:nvSpPr>
        <p:spPr>
          <a:xfrm>
            <a:off x="1689767" y="5617718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山顶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  <p:bldP spid="16" grpId="0" animBg="1" build="p"/>
      <p:bldP spid="18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7_1#70e55d0cf?pid=79b6186fe&amp;color=0,0,0&amp;vtp=1&amp;bt=1&amp;bbb=1"/>
          <p:cNvSpPr/>
          <p:nvPr/>
        </p:nvSpPr>
        <p:spPr>
          <a:xfrm>
            <a:off x="612648" y="466344"/>
            <a:ext cx="10963656" cy="57352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天梯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六龙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高标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逆折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⑯.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⑰.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猱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18_1#70e55d0cf.blank?pid=79b6186fe&amp;color=0,0,0&amp;vpa=9&amp;vtp=1&amp;bbb=1"/>
          <p:cNvSpPr/>
          <p:nvPr/>
        </p:nvSpPr>
        <p:spPr>
          <a:xfrm>
            <a:off x="1689767" y="435864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毁坏，这里指崩塌</a:t>
            </a:r>
            <a:endParaRPr lang="en-US" altLang="zh-CN" sz="2800" dirty="0"/>
          </a:p>
        </p:txBody>
      </p:sp>
      <p:sp>
        <p:nvSpPr>
          <p:cNvPr id="5" name="QB_7_AN.20_1#70e55d0cf.blank?pid=79b6186fe&amp;color=0,0,0&amp;vpa=10&amp;vtp=1&amp;bbb=1"/>
          <p:cNvSpPr/>
          <p:nvPr/>
        </p:nvSpPr>
        <p:spPr>
          <a:xfrm>
            <a:off x="2032667" y="1083564"/>
            <a:ext cx="52593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高险的山路，一说指木制的栈道</a:t>
            </a:r>
            <a:endParaRPr lang="en-US" altLang="zh-CN" sz="2800" dirty="0"/>
          </a:p>
        </p:txBody>
      </p:sp>
      <p:sp>
        <p:nvSpPr>
          <p:cNvPr id="7" name="QB_7_AN.22_1#70e55d0cf.blank?pid=79b6186fe&amp;color=0,0,0&amp;vpa=11&amp;vtp=1&amp;bbb=1"/>
          <p:cNvSpPr/>
          <p:nvPr/>
        </p:nvSpPr>
        <p:spPr>
          <a:xfrm>
            <a:off x="2096167" y="1731264"/>
            <a:ext cx="7402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传说太阳神的车由六条龙拉着，羲和是其御者</a:t>
            </a:r>
            <a:endParaRPr lang="en-US" altLang="zh-CN" sz="2800" dirty="0"/>
          </a:p>
        </p:txBody>
      </p:sp>
      <p:sp>
        <p:nvSpPr>
          <p:cNvPr id="9" name="QB_7_AN.24_1#70e55d0cf.blank?pid=79b6186fe&amp;color=0,0,0&amp;vpa=12&amp;vtp=1&amp;bbb=1"/>
          <p:cNvSpPr/>
          <p:nvPr/>
        </p:nvSpPr>
        <p:spPr>
          <a:xfrm>
            <a:off x="1931067" y="2378964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回转</a:t>
            </a:r>
            <a:endParaRPr lang="en-US" altLang="zh-CN" sz="2800" dirty="0"/>
          </a:p>
        </p:txBody>
      </p:sp>
      <p:sp>
        <p:nvSpPr>
          <p:cNvPr id="11" name="QB_7_AN.26_1#70e55d0cf.blank?pid=79b6186fe&amp;color=0,0,0&amp;vpa=13&amp;vtp=1&amp;bbb=1"/>
          <p:cNvSpPr/>
          <p:nvPr/>
        </p:nvSpPr>
        <p:spPr>
          <a:xfrm>
            <a:off x="2108867" y="3026664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高耸的山峰</a:t>
            </a:r>
            <a:endParaRPr lang="en-US" altLang="zh-CN" sz="2800" dirty="0"/>
          </a:p>
        </p:txBody>
      </p:sp>
      <p:sp>
        <p:nvSpPr>
          <p:cNvPr id="13" name="QB_7_AN.28_1#70e55d0cf.blank?pid=79b6186fe&amp;color=0,0,0&amp;vpa=14&amp;vtp=1&amp;bbb=1"/>
          <p:cNvSpPr/>
          <p:nvPr/>
        </p:nvSpPr>
        <p:spPr>
          <a:xfrm>
            <a:off x="2108867" y="36743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激浪</a:t>
            </a:r>
            <a:endParaRPr lang="en-US" altLang="zh-CN" sz="2800" dirty="0"/>
          </a:p>
        </p:txBody>
      </p:sp>
      <p:sp>
        <p:nvSpPr>
          <p:cNvPr id="15" name="QB_7_AN.30_1#70e55d0cf.blank?pid=79b6186fe&amp;color=0,0,0&amp;vpa=15&amp;vtp=1&amp;bbb=1"/>
          <p:cNvSpPr/>
          <p:nvPr/>
        </p:nvSpPr>
        <p:spPr>
          <a:xfrm>
            <a:off x="2197767" y="43220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倒流</a:t>
            </a:r>
            <a:endParaRPr lang="en-US" altLang="zh-CN" sz="2800" dirty="0"/>
          </a:p>
        </p:txBody>
      </p:sp>
      <p:sp>
        <p:nvSpPr>
          <p:cNvPr id="17" name="QB_7_AN.32_1#70e55d0cf.blank?pid=79b6186fe&amp;color=0,0,0&amp;vpa=16&amp;vtp=1&amp;bbb=1"/>
          <p:cNvSpPr/>
          <p:nvPr/>
        </p:nvSpPr>
        <p:spPr>
          <a:xfrm>
            <a:off x="2375567" y="4969764"/>
            <a:ext cx="347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黄鹄，善高飞的大鸟</a:t>
            </a:r>
            <a:endParaRPr lang="en-US" altLang="zh-CN" sz="2800" dirty="0"/>
          </a:p>
        </p:txBody>
      </p:sp>
      <p:sp>
        <p:nvSpPr>
          <p:cNvPr id="19" name="QB_7_AN.34_1#70e55d0cf.blank?pid=79b6186fe&amp;color=0,0,0&amp;vpa=17&amp;vtp=1&amp;bbb=1"/>
          <p:cNvSpPr/>
          <p:nvPr/>
        </p:nvSpPr>
        <p:spPr>
          <a:xfrm>
            <a:off x="1842167" y="5596509"/>
            <a:ext cx="31162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猿的一种，善攀援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  <p:bldP spid="19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35_1#eeacbfcb7?pid=79b6186fe&amp;color=0,0,0&amp;vtp=1&amp;bt=1&amp;bbb=1"/>
          <p:cNvSpPr/>
          <p:nvPr/>
        </p:nvSpPr>
        <p:spPr>
          <a:xfrm>
            <a:off x="612648" y="466344"/>
            <a:ext cx="10963656" cy="57352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⑱.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愁攀援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⑲.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盘盘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⑳.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萦岩峦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㉑.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扪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㉒.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井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㉓.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仰胁息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㉔.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膺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㉕.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坐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36_1#eeacbfcb7.blank?pid=79b6186fe&amp;color=0,0,0&amp;vpa=18&amp;vtp=1&amp;bbb=1"/>
          <p:cNvSpPr/>
          <p:nvPr/>
        </p:nvSpPr>
        <p:spPr>
          <a:xfrm>
            <a:off x="2553367" y="435864"/>
            <a:ext cx="347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为（难以）攀爬发愁</a:t>
            </a:r>
            <a:endParaRPr lang="en-US" altLang="zh-CN" sz="2800" dirty="0"/>
          </a:p>
        </p:txBody>
      </p:sp>
      <p:sp>
        <p:nvSpPr>
          <p:cNvPr id="5" name="QB_7_AN.38_1#eeacbfcb7.blank?pid=79b6186fe&amp;color=0,0,0&amp;vpa=19&amp;vtp=1&amp;bbb=1"/>
          <p:cNvSpPr/>
          <p:nvPr/>
        </p:nvSpPr>
        <p:spPr>
          <a:xfrm>
            <a:off x="2197767" y="1083564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盘旋曲折的样子</a:t>
            </a:r>
            <a:endParaRPr lang="en-US" altLang="zh-CN" sz="2800" dirty="0"/>
          </a:p>
        </p:txBody>
      </p:sp>
      <p:sp>
        <p:nvSpPr>
          <p:cNvPr id="7" name="QB_7_AN.40_1#eeacbfcb7.blank?pid=79b6186fe&amp;color=0,0,0&amp;vpa=20&amp;vtp=1&amp;bbb=1"/>
          <p:cNvSpPr/>
          <p:nvPr/>
        </p:nvSpPr>
        <p:spPr>
          <a:xfrm>
            <a:off x="2553367" y="1731264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绕着山峰转</a:t>
            </a:r>
            <a:endParaRPr lang="en-US" altLang="zh-CN" sz="2800" dirty="0"/>
          </a:p>
        </p:txBody>
      </p:sp>
      <p:sp>
        <p:nvSpPr>
          <p:cNvPr id="9" name="QB_7_AN.42_1#eeacbfcb7.blank?pid=79b6186fe&amp;color=0,0,0&amp;vpa=21&amp;vtp=1"/>
          <p:cNvSpPr/>
          <p:nvPr/>
        </p:nvSpPr>
        <p:spPr>
          <a:xfrm>
            <a:off x="1778667" y="237896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摸</a:t>
            </a:r>
            <a:endParaRPr lang="en-US" altLang="zh-CN" sz="2800" dirty="0"/>
          </a:p>
        </p:txBody>
      </p:sp>
      <p:sp>
        <p:nvSpPr>
          <p:cNvPr id="11" name="QB_7_AN.44_1#eeacbfcb7.blank?pid=79b6186fe&amp;color=0,0,0&amp;vpa=22&amp;vtp=1&amp;bbb=1&amp;hb=1"/>
          <p:cNvSpPr/>
          <p:nvPr/>
        </p:nvSpPr>
        <p:spPr>
          <a:xfrm>
            <a:off x="612648" y="3026664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星宿名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，二者邻近，分别是蜀和秦的分野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（古人把地域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与星宿分别对应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，称为分野）</a:t>
            </a:r>
            <a:endParaRPr lang="en-US" altLang="zh-CN" sz="2800" dirty="0"/>
          </a:p>
        </p:txBody>
      </p:sp>
      <p:sp>
        <p:nvSpPr>
          <p:cNvPr id="13" name="QB_7_AN.46_1#eeacbfcb7.blank?pid=79b6186fe&amp;color=0,0,0&amp;vpa=23&amp;vtp=1&amp;bbb=1"/>
          <p:cNvSpPr/>
          <p:nvPr/>
        </p:nvSpPr>
        <p:spPr>
          <a:xfrm>
            <a:off x="2489867" y="4322064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仰着头，屏住呼吸</a:t>
            </a:r>
            <a:endParaRPr lang="en-US" altLang="zh-CN" sz="2800" dirty="0"/>
          </a:p>
        </p:txBody>
      </p:sp>
      <p:sp>
        <p:nvSpPr>
          <p:cNvPr id="15" name="QB_7_AN.48_1#eeacbfcb7.blank?pid=79b6186fe&amp;color=0,0,0&amp;vpa=24&amp;vtp=1"/>
          <p:cNvSpPr/>
          <p:nvPr/>
        </p:nvSpPr>
        <p:spPr>
          <a:xfrm>
            <a:off x="1956467" y="496976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胸</a:t>
            </a:r>
            <a:endParaRPr lang="en-US" altLang="zh-CN" sz="2800" dirty="0"/>
          </a:p>
        </p:txBody>
      </p:sp>
      <p:sp>
        <p:nvSpPr>
          <p:cNvPr id="17" name="QB_7_AN.50_1#eeacbfcb7.blank?pid=79b6186fe&amp;color=0,0,0&amp;vpa=25&amp;vtp=1&amp;bbb=1"/>
          <p:cNvSpPr/>
          <p:nvPr/>
        </p:nvSpPr>
        <p:spPr>
          <a:xfrm>
            <a:off x="1956467" y="5596509"/>
            <a:ext cx="38306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空，徒然。一说坐下来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e299b2b65?pid=f3456c71b&amp;color=0,0,0&amp;vtp=1&amp;bt=1&amp;bbb=1&amp;hb=1"/>
          <p:cNvSpPr/>
          <p:nvPr/>
        </p:nvSpPr>
        <p:spPr>
          <a:xfrm>
            <a:off x="612648" y="468000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.联系李白、杜甫生平经历与创作背景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关键诗句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，整体把握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2.分析诗中的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意象与篇章结构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，掌握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夸张、用典等手法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，赏析诗歌的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境美、声韵美及艺术特色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3.探究诗歌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思想情感与创作主旨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，感受李白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怀才不遇、壮志难酬的苦闷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和激愤之情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，学习杜甫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忧国忧民的高尚情操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4.体会李白诗歌的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浪漫主义风格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与杜甫诗歌的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现实主义风格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1_1#6e16dbda2?pid=79b6186fe&amp;color=0,0,0&amp;vtp=1&amp;bt=1&amp;bbb=1"/>
          <p:cNvSpPr/>
          <p:nvPr/>
        </p:nvSpPr>
        <p:spPr>
          <a:xfrm>
            <a:off x="612648" y="466344"/>
            <a:ext cx="10963656" cy="57352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㉖.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㉗.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西游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㉘.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巉岩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㉙.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㉚.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凋朱颜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㉛.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飞湍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㉜.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喧豗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㉝.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砯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㉞.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52_1#6e16dbda2.blank?pid=79b6186fe&amp;color=0,0,0&amp;vpa=26&amp;vtp=1&amp;bbb=1"/>
          <p:cNvSpPr/>
          <p:nvPr/>
        </p:nvSpPr>
        <p:spPr>
          <a:xfrm>
            <a:off x="1956467" y="435864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入蜀的人</a:t>
            </a:r>
            <a:endParaRPr lang="en-US" altLang="zh-CN" sz="2800" dirty="0"/>
          </a:p>
        </p:txBody>
      </p:sp>
      <p:sp>
        <p:nvSpPr>
          <p:cNvPr id="5" name="QB_7_AN.54_1#6e16dbda2.blank?pid=79b6186fe&amp;color=0,0,0&amp;vpa=27&amp;vtp=1&amp;bbb=1"/>
          <p:cNvSpPr/>
          <p:nvPr/>
        </p:nvSpPr>
        <p:spPr>
          <a:xfrm>
            <a:off x="2134267" y="10835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入蜀</a:t>
            </a:r>
            <a:endParaRPr lang="en-US" altLang="zh-CN" sz="2800" dirty="0"/>
          </a:p>
        </p:txBody>
      </p:sp>
      <p:sp>
        <p:nvSpPr>
          <p:cNvPr id="7" name="QB_7_AN.56_1#6e16dbda2.blank?pid=79b6186fe&amp;color=0,0,0&amp;vpa=28&amp;vtp=1&amp;bbb=1"/>
          <p:cNvSpPr/>
          <p:nvPr/>
        </p:nvSpPr>
        <p:spPr>
          <a:xfrm>
            <a:off x="2134267" y="1731264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高而险的山岩</a:t>
            </a:r>
            <a:endParaRPr lang="en-US" altLang="zh-CN" sz="2800" dirty="0"/>
          </a:p>
        </p:txBody>
      </p:sp>
      <p:sp>
        <p:nvSpPr>
          <p:cNvPr id="9" name="QB_7_AN.58_1#6e16dbda2.blank?pid=79b6186fe&amp;color=0,0,0&amp;vpa=29&amp;vtp=1&amp;bbb=1"/>
          <p:cNvSpPr/>
          <p:nvPr/>
        </p:nvSpPr>
        <p:spPr>
          <a:xfrm>
            <a:off x="2134267" y="23789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杜鹃</a:t>
            </a:r>
            <a:endParaRPr lang="en-US" altLang="zh-CN" sz="2800" dirty="0"/>
          </a:p>
        </p:txBody>
      </p:sp>
      <p:sp>
        <p:nvSpPr>
          <p:cNvPr id="11" name="QB_7_AN.60_1#6e16dbda2.blank?pid=79b6186fe&amp;color=0,0,0&amp;vpa=30&amp;vtp=1&amp;bbb=1"/>
          <p:cNvSpPr/>
          <p:nvPr/>
        </p:nvSpPr>
        <p:spPr>
          <a:xfrm>
            <a:off x="2667667" y="3026664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使容颜大变</a:t>
            </a:r>
            <a:endParaRPr lang="en-US" altLang="zh-CN" sz="2800" dirty="0"/>
          </a:p>
        </p:txBody>
      </p:sp>
      <p:sp>
        <p:nvSpPr>
          <p:cNvPr id="13" name="QB_7_AN.62_1#6e16dbda2.blank?pid=79b6186fe&amp;color=0,0,0&amp;vpa=31&amp;vtp=1&amp;bbb=1"/>
          <p:cNvSpPr/>
          <p:nvPr/>
        </p:nvSpPr>
        <p:spPr>
          <a:xfrm>
            <a:off x="2312067" y="36743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急流</a:t>
            </a:r>
            <a:endParaRPr lang="en-US" altLang="zh-CN" sz="2800" dirty="0"/>
          </a:p>
        </p:txBody>
      </p:sp>
      <p:sp>
        <p:nvSpPr>
          <p:cNvPr id="15" name="QB_7_AN.64_1#6e16dbda2.blank?pid=79b6186fe&amp;color=0,0,0&amp;vpa=32&amp;vtp=1&amp;bbb=1"/>
          <p:cNvSpPr/>
          <p:nvPr/>
        </p:nvSpPr>
        <p:spPr>
          <a:xfrm>
            <a:off x="2134267" y="4322064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形容轰响</a:t>
            </a:r>
            <a:endParaRPr lang="en-US" altLang="zh-CN" sz="2800" dirty="0"/>
          </a:p>
        </p:txBody>
      </p:sp>
      <p:sp>
        <p:nvSpPr>
          <p:cNvPr id="17" name="QB_7_AN.66_1#6e16dbda2.blank?pid=79b6186fe&amp;color=0,0,0&amp;vpa=33&amp;vtp=1&amp;bbb=1"/>
          <p:cNvSpPr/>
          <p:nvPr/>
        </p:nvSpPr>
        <p:spPr>
          <a:xfrm>
            <a:off x="1765967" y="4969764"/>
            <a:ext cx="88296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水冲击石壁发出的响声，这里用作动词，“冲击”的意思</a:t>
            </a:r>
            <a:endParaRPr lang="en-US" altLang="zh-CN" sz="2800" dirty="0"/>
          </a:p>
        </p:txBody>
      </p:sp>
      <p:sp>
        <p:nvSpPr>
          <p:cNvPr id="19" name="QB_7_AN.68_1#6e16dbda2.blank?pid=79b6186fe&amp;color=0,0,0&amp;vpa=34&amp;vtp=1&amp;bbb=1"/>
          <p:cNvSpPr/>
          <p:nvPr/>
        </p:nvSpPr>
        <p:spPr>
          <a:xfrm>
            <a:off x="1956467" y="5596509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使滚动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  <p:bldP spid="19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9_1#16f84276e?pid=79b6186fe&amp;color=0,0,0&amp;vtp=1&amp;bt=1&amp;bbb=1"/>
          <p:cNvSpPr/>
          <p:nvPr/>
        </p:nvSpPr>
        <p:spPr>
          <a:xfrm>
            <a:off x="612648" y="466344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㉟.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㊱.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胡为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㊲.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乎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㊳.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一夫当关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万夫莫开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㊴.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所守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㊵.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㊶.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狼与豺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㊷.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咨嗟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70_1#16f84276e.blank?pid=79b6186fe&amp;color=0,0,0&amp;vpa=35&amp;vtp=1&amp;bbb=1"/>
          <p:cNvSpPr/>
          <p:nvPr/>
        </p:nvSpPr>
        <p:spPr>
          <a:xfrm>
            <a:off x="1778667" y="4358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叹词</a:t>
            </a:r>
            <a:endParaRPr lang="en-US" altLang="zh-CN" sz="2800" dirty="0"/>
          </a:p>
        </p:txBody>
      </p:sp>
      <p:sp>
        <p:nvSpPr>
          <p:cNvPr id="5" name="QB_7_AN.72_1#16f84276e.blank?pid=79b6186fe&amp;color=0,0,0&amp;vpa=36&amp;vtp=1&amp;bbb=1"/>
          <p:cNvSpPr/>
          <p:nvPr/>
        </p:nvSpPr>
        <p:spPr>
          <a:xfrm>
            <a:off x="2134267" y="1083564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</a:t>
            </a:r>
            <a:endParaRPr lang="en-US" altLang="zh-CN" sz="2800" dirty="0"/>
          </a:p>
        </p:txBody>
      </p:sp>
      <p:sp>
        <p:nvSpPr>
          <p:cNvPr id="7" name="QB_7_AN.74_1#16f84276e.blank?pid=79b6186fe&amp;color=0,0,0&amp;vpa=37&amp;vtp=1&amp;bbb=1"/>
          <p:cNvSpPr/>
          <p:nvPr/>
        </p:nvSpPr>
        <p:spPr>
          <a:xfrm>
            <a:off x="1956467" y="1731264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语气词，无实义</a:t>
            </a:r>
            <a:endParaRPr lang="en-US" altLang="zh-CN" sz="2800" dirty="0"/>
          </a:p>
        </p:txBody>
      </p:sp>
      <p:sp>
        <p:nvSpPr>
          <p:cNvPr id="9" name="QB_7_AN.76_1#16f84276e.blank?pid=79b6186fe&amp;color=0,0,0&amp;vpa=38&amp;vtp=1&amp;bbb=1"/>
          <p:cNvSpPr/>
          <p:nvPr/>
        </p:nvSpPr>
        <p:spPr>
          <a:xfrm>
            <a:off x="4801266" y="2378964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形容剑阁易守难攻</a:t>
            </a:r>
            <a:endParaRPr lang="en-US" altLang="zh-CN" sz="2800" dirty="0"/>
          </a:p>
        </p:txBody>
      </p:sp>
      <p:sp>
        <p:nvSpPr>
          <p:cNvPr id="11" name="QB_7_AN.78_1#16f84276e.blank?pid=79b6186fe&amp;color=0,0,0&amp;vpa=39&amp;vtp=1&amp;bbb=1"/>
          <p:cNvSpPr/>
          <p:nvPr/>
        </p:nvSpPr>
        <p:spPr>
          <a:xfrm>
            <a:off x="2134267" y="3026664"/>
            <a:ext cx="45450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这里义同守者，指防守的人</a:t>
            </a:r>
            <a:endParaRPr lang="en-US" altLang="zh-CN" sz="2800" dirty="0"/>
          </a:p>
        </p:txBody>
      </p:sp>
      <p:sp>
        <p:nvSpPr>
          <p:cNvPr id="13" name="QB_7_AN.80_1#16f84276e.blank?pid=79b6186fe&amp;color=0,0,0&amp;vpa=40&amp;vtp=1&amp;bbb=1"/>
          <p:cNvSpPr/>
          <p:nvPr/>
        </p:nvSpPr>
        <p:spPr>
          <a:xfrm>
            <a:off x="1956467" y="36743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倘若</a:t>
            </a:r>
            <a:endParaRPr lang="en-US" altLang="zh-CN" sz="2800" dirty="0"/>
          </a:p>
        </p:txBody>
      </p:sp>
      <p:sp>
        <p:nvSpPr>
          <p:cNvPr id="15" name="QB_7_AN.82_1#16f84276e.blank?pid=79b6186fe&amp;color=0,0,0&amp;vpa=41&amp;vtp=1&amp;bbb=1"/>
          <p:cNvSpPr/>
          <p:nvPr/>
        </p:nvSpPr>
        <p:spPr>
          <a:xfrm>
            <a:off x="2489867" y="4322064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比喻叛乱为害的人</a:t>
            </a:r>
            <a:endParaRPr lang="en-US" altLang="zh-CN" sz="2800" dirty="0"/>
          </a:p>
        </p:txBody>
      </p:sp>
      <p:sp>
        <p:nvSpPr>
          <p:cNvPr id="17" name="QB_7_AN.84_1#16f84276e.blank?pid=79b6186fe&amp;color=0,0,0&amp;vpa=42&amp;vtp=1&amp;bbb=1"/>
          <p:cNvSpPr/>
          <p:nvPr/>
        </p:nvSpPr>
        <p:spPr>
          <a:xfrm>
            <a:off x="2134267" y="4948809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叹息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22778d7b?pid=ed769cf15&amp;color=0,173,163&amp;vtp=1&amp;bt=1&amp;bbb=1"/>
          <p:cNvSpPr/>
          <p:nvPr/>
        </p:nvSpPr>
        <p:spPr>
          <a:xfrm>
            <a:off x="612648" y="466344"/>
            <a:ext cx="10963656" cy="487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文章结构与主旨</a:t>
            </a:r>
            <a:endParaRPr lang="en-US" altLang="zh-CN" sz="3200" dirty="0"/>
          </a:p>
        </p:txBody>
      </p:sp>
      <p:sp>
        <p:nvSpPr>
          <p:cNvPr id="3" name="C_6_BD#22775c371?pid=922778d7b&amp;color=0,0,0&amp;vtp=1&amp;bbb=1"/>
          <p:cNvSpPr/>
          <p:nvPr/>
        </p:nvSpPr>
        <p:spPr>
          <a:xfrm>
            <a:off x="612648" y="963549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3000" dirty="0"/>
          </a:p>
        </p:txBody>
      </p:sp>
      <p:pic>
        <p:nvPicPr>
          <p:cNvPr id="4" name="QB_7_BD.85_1#2a960516a?pid=22775c371&amp;color=0,0,0&amp;tib=255,255,255&amp;vip=43#4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648" y="1712849"/>
            <a:ext cx="7263500" cy="43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7_AN.86_1#2a960516a.blank?pid=22775c371&amp;color=0,0,0&amp;vpa=43&amp;vtp=1"/>
          <p:cNvSpPr/>
          <p:nvPr/>
        </p:nvSpPr>
        <p:spPr>
          <a:xfrm>
            <a:off x="4493149" y="1746016"/>
            <a:ext cx="2872851" cy="19070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蜀道之难，难于上青天</a:t>
            </a:r>
            <a:endParaRPr lang="en-US" altLang="zh-CN" sz="2100" dirty="0"/>
          </a:p>
        </p:txBody>
      </p:sp>
      <p:sp>
        <p:nvSpPr>
          <p:cNvPr id="6" name="QB_7_AN.87_1#2a960516a.blank?pid=22775c371&amp;color=0,0,0&amp;vpa=44&amp;vtp=1"/>
          <p:cNvSpPr/>
          <p:nvPr/>
        </p:nvSpPr>
        <p:spPr>
          <a:xfrm>
            <a:off x="1839814" y="4366183"/>
            <a:ext cx="791625" cy="281917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叹险</a:t>
            </a:r>
            <a:endParaRPr lang="en-US" altLang="zh-CN" sz="2100" dirty="0"/>
          </a:p>
        </p:txBody>
      </p:sp>
      <p:sp>
        <p:nvSpPr>
          <p:cNvPr id="7" name="QB_7_AN.88_1#2a960516a.blank?pid=22775c371&amp;color=0,0,0&amp;vpa=45&amp;vtp=1"/>
          <p:cNvSpPr/>
          <p:nvPr/>
        </p:nvSpPr>
        <p:spPr>
          <a:xfrm>
            <a:off x="5040399" y="5543599"/>
            <a:ext cx="1732958" cy="24875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规谏统治者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ed65bf2e0?pid=922778d7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3000" dirty="0"/>
          </a:p>
        </p:txBody>
      </p:sp>
      <p:sp>
        <p:nvSpPr>
          <p:cNvPr id="3" name="QB_7_BD.89_1#4bdef5876?pid=ed65bf2e0&amp;color=0,0,0&amp;vtp=1&amp;bbb=1&amp;hb=1"/>
          <p:cNvSpPr/>
          <p:nvPr/>
        </p:nvSpPr>
        <p:spPr>
          <a:xfrm>
            <a:off x="612648" y="113525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本诗通过描写蜀道的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环境的阴森恐怖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山川的雄伟壮丽与神奇险峻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表达了李白对友人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的担忧和对当时社会政治的忧虑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体现出李白对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艰难险阻的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感慨和对自由豪放精神的追求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90_1#4bdef5876.blank?pid=ed65bf2e0&amp;color=0,0,0&amp;vpa=46&amp;vtp=1&amp;bbb=1"/>
          <p:cNvSpPr/>
          <p:nvPr/>
        </p:nvSpPr>
        <p:spPr>
          <a:xfrm>
            <a:off x="4890166" y="110477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高峻艰险</a:t>
            </a:r>
            <a:endParaRPr lang="en-US" altLang="zh-CN" sz="2800" dirty="0"/>
          </a:p>
        </p:txBody>
      </p:sp>
      <p:sp>
        <p:nvSpPr>
          <p:cNvPr id="5" name="QB_7_AN.91_1#4bdef5876.blank?pid=ed65bf2e0&amp;color=0,0,0&amp;vpa=47&amp;vtp=1&amp;bbb=1"/>
          <p:cNvSpPr/>
          <p:nvPr/>
        </p:nvSpPr>
        <p:spPr>
          <a:xfrm>
            <a:off x="978566" y="17524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蜀地</a:t>
            </a:r>
            <a:endParaRPr lang="en-US" altLang="zh-CN" sz="2800" dirty="0"/>
          </a:p>
        </p:txBody>
      </p:sp>
      <p:sp>
        <p:nvSpPr>
          <p:cNvPr id="6" name="QB_7_AN.92_1#4bdef5876.blank?pid=ed65bf2e0&amp;color=0,0,0&amp;vpa=48&amp;vtp=1&amp;bbb=1"/>
          <p:cNvSpPr/>
          <p:nvPr/>
        </p:nvSpPr>
        <p:spPr>
          <a:xfrm>
            <a:off x="9779667" y="175247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旅蜀安危</a:t>
            </a:r>
            <a:endParaRPr lang="en-US" altLang="zh-CN" sz="2800" dirty="0"/>
          </a:p>
        </p:txBody>
      </p:sp>
      <p:sp>
        <p:nvSpPr>
          <p:cNvPr id="7" name="QB_7_AN.93_1#4bdef5876.blank?pid=ed65bf2e0&amp;color=0,0,0&amp;vpa=49&amp;vtp=1&amp;bbb=1"/>
          <p:cNvSpPr/>
          <p:nvPr/>
        </p:nvSpPr>
        <p:spPr>
          <a:xfrm>
            <a:off x="8446167" y="24001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2508ae9b.fixed?pid=4c0086ff0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32508ae9b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87f2bd59?pid=32508ae9b&amp;color=0,0,0&amp;vtp=1&amp;bt=1&amp;bbb=1&amp;hb=1"/>
          <p:cNvSpPr/>
          <p:nvPr/>
        </p:nvSpPr>
        <p:spPr>
          <a:xfrm>
            <a:off x="612648" y="468000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学校正在筹备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“诗词诵读会”，我们班选定李白的《蜀道难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》为诵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读篇目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。此刻，让我们以诵读为登山镐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，攀登这首盛唐古诗的嶙峋岩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——当“噫吁嚱”的惊叹劈开诗篇，“难于上青天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”的叠唱已在声律间凿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就天梯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让我们循着参差句式的悬栈攀缘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，在“飞湍瀑流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”的轰鸣中触摸江河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脉搏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，于“连峰去天”的晕眩里丈量云海的高度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，感受黄鹤难越的奇峰绝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巘与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“凋朱颜”的苍凉空谷，携手诗仙，共赴这场横绝峨眉的灵魂壮游。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02a475af?pid=32508ae9b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把握诗歌内容</a:t>
            </a:r>
            <a:endParaRPr lang="en-US" altLang="zh-CN" sz="3000" dirty="0"/>
          </a:p>
        </p:txBody>
      </p:sp>
      <p:sp>
        <p:nvSpPr>
          <p:cNvPr id="3" name="QB_6_BD.230_1#f3ff9d4f6?pid=202a475af&amp;color=0,0,0&amp;vtp=1&amp;bbb=1&amp;hb=1&amp;hltap=1"/>
          <p:cNvSpPr/>
          <p:nvPr/>
        </p:nvSpPr>
        <p:spPr>
          <a:xfrm>
            <a:off x="612648" y="1125728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诗人是从哪些角度着力描绘青泥岭的难行的？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请结合相关诗句分析。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231_1#f3ff9d4f6?pid=202a475af&amp;color=0,0,0&amp;vtp=1&amp;bbb=1&amp;hb=1&amp;hla=1"/>
          <p:cNvSpPr/>
          <p:nvPr/>
        </p:nvSpPr>
        <p:spPr>
          <a:xfrm>
            <a:off x="612648" y="2393188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李白主要从峰路的萦回曲折与山势的高峻险要两个角度描绘青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泥岭的难行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。（1分）①“百步九折萦岩峦”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写青泥岭山路的曲折难行。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1分）②“扪参历井仰胁息，以手抚膺坐长叹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”写行人伸手就能触摸到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天上的星宿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，仰头望天便紧张得屏住呼吸，抚着胸口连连长叹。（1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这些细节生动地刻画出行人艰难的步履和惶悚不安的神情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，将青泥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岭难行的状况呈现在读者眼前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，使人如临其境。（1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0_1#e93b0d360?pid=202a475af&amp;color=0,0,0&amp;vtp=1&amp;bt=1&amp;bbb=1&amp;hb=1&amp;hltap=1"/>
          <p:cNvSpPr/>
          <p:nvPr/>
        </p:nvSpPr>
        <p:spPr>
          <a:xfrm>
            <a:off x="612648" y="468000"/>
            <a:ext cx="10963656" cy="55972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第三段对剑阁的描写涵盖了哪些内容？请结合当时的社会背景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诗人的创作意图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231_1#e93b0d360?pid=202a475af&amp;color=0,0,0&amp;vtp=1&amp;bt=1&amp;bbb=1&amp;hb=1&amp;hla=1"/>
          <p:cNvSpPr/>
          <p:nvPr/>
        </p:nvSpPr>
        <p:spPr>
          <a:xfrm>
            <a:off x="612648" y="1709807"/>
            <a:ext cx="10963656" cy="428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1）内容：这一段写剑阁易守难攻，是蜀中门户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，表现了对守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蜀者成为割据势力的担忧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，对赴蜀者、居蜀者的告诫。（2分）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2）创作意图：联系社会背景，当时众多节度使占据要地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，安禄山更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是手握重兵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，局势动荡。李白描绘剑阁之险，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意在告诫人们引以为戒，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警惕战乱爆发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。（2分）诗中“磨牙吮血，杀人如麻”，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表面写蜀道猛兽，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实则影射黑暗政治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，表达了李白对国事的深切忧虑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，丰富了诗歌的内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2b44464a?pid=32508ae9b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赏析诗歌语言</a:t>
            </a:r>
            <a:endParaRPr lang="en-US" altLang="zh-CN" sz="3000" dirty="0"/>
          </a:p>
        </p:txBody>
      </p:sp>
      <p:sp>
        <p:nvSpPr>
          <p:cNvPr id="3" name="QB_6_BD.230_1#b982d9e2f?pid=d2b44464a&amp;color=0,0,0&amp;vtp=1&amp;bbb=1&amp;hb=1&amp;hltap=1"/>
          <p:cNvSpPr/>
          <p:nvPr/>
        </p:nvSpPr>
        <p:spPr>
          <a:xfrm>
            <a:off x="612648" y="1125728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第三段的句式与前两段相比，有着明显的差异，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而这种句式上的变化，</a:t>
            </a:r>
            <a:endParaRPr lang="en-US" altLang="zh-CN" sz="2800" b="0" i="0" spc="-1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又在诗歌表达上产生了独特的效果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。试根据自己的理解简要分析。（4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1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231_1#b982d9e2f?pid=d2b44464a&amp;color=0,0,0&amp;vtp=1&amp;bbb=1&amp;hb=1&amp;hla=1"/>
          <p:cNvSpPr/>
          <p:nvPr/>
        </p:nvSpPr>
        <p:spPr>
          <a:xfrm>
            <a:off x="612648" y="2393188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前两段以长句为主，有七字句和九字句；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第三段以短句为主，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大多是四字句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。②句式长短结合，错落有致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，形成一种参差不齐的语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，更加自如地表达李白奔放热烈的感情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，也使诗歌语言富于变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7_1#f9990cd38?pid=d2b44464a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试分析“百步九折萦岩峦”中的“百”与“九”在表达上有什么作用。（4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dirty="0"/>
          </a:p>
        </p:txBody>
      </p:sp>
      <p:sp>
        <p:nvSpPr>
          <p:cNvPr id="3" name="QB_6_AN.98_1#f9990cd38.blank?pid=d2b44464a&amp;color=0,0,0&amp;vpa=50&amp;vtp=1&amp;bbb=1&amp;hb=1"/>
          <p:cNvSpPr/>
          <p:nvPr/>
        </p:nvSpPr>
        <p:spPr>
          <a:xfrm>
            <a:off x="612648" y="10852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百”“九”运用夸张手法，（2分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）生动展现出蜀道蜿蜒曲折的特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，形象地表现出蜀道山路险峻、行走艰难的特点。（2分）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c0086ff0.fixed?pid=f3456c71b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中华传统文化经典研习——诗的国度</a:t>
            </a:r>
            <a:endParaRPr lang="en-US" altLang="zh-CN" sz="4000" dirty="0"/>
          </a:p>
        </p:txBody>
      </p:sp>
      <p:sp>
        <p:nvSpPr>
          <p:cNvPr id="3" name="C_3#4c0086ff0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4c0086ff0.fixed?pid=f3456c71b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第3课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蜀道难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*蜀相</a:t>
            </a:r>
            <a:endParaRPr lang="en-US" altLang="zh-CN" sz="3200" dirty="0"/>
          </a:p>
        </p:txBody>
      </p:sp>
      <p:sp>
        <p:nvSpPr>
          <p:cNvPr id="5" name="C_3_BD#4c0086ff0.fixed?pid=f3456c71b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蜀道难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6edb2cce?pid=32508ae9b&amp;color=0,173,163&amp;vtp=1&amp;bt=1&amp;bbb=1"/>
          <p:cNvSpPr/>
          <p:nvPr/>
        </p:nvSpPr>
        <p:spPr>
          <a:xfrm>
            <a:off x="612648" y="466344"/>
            <a:ext cx="10963656" cy="5081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赏析浪漫风格</a:t>
            </a:r>
            <a:endParaRPr lang="en-US" altLang="zh-CN" sz="3000" dirty="0"/>
          </a:p>
        </p:txBody>
      </p:sp>
      <p:sp>
        <p:nvSpPr>
          <p:cNvPr id="3" name="QB_6_BD.230_1#72bc58fe3?pid=76edb2cce&amp;color=0,0,0&amp;vtp=1&amp;bbb=1&amp;hb=1&amp;hltap=1"/>
          <p:cNvSpPr/>
          <p:nvPr/>
        </p:nvSpPr>
        <p:spPr>
          <a:xfrm>
            <a:off x="612648" y="1037844"/>
            <a:ext cx="10963656" cy="51273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诵读诗歌第一段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，分析诗人用了哪些手法来写蜀道的来历和蜀道的高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231_1#72bc58fe3?pid=76edb2cce&amp;color=0,0,0&amp;vtp=1&amp;bbb=1&amp;hb=1&amp;hla=1"/>
          <p:cNvSpPr/>
          <p:nvPr/>
        </p:nvSpPr>
        <p:spPr>
          <a:xfrm>
            <a:off x="612648" y="2057781"/>
            <a:ext cx="10963656" cy="4122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1）写蜀道的来历，运用了用典的手法。引用古蜀王蚕丛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、鱼凫</a:t>
            </a:r>
            <a:endParaRPr lang="en-US" altLang="zh-CN" sz="2800" b="1" i="0" spc="-5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开国及五丁开山的传说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，增添神话色彩，凸显开辟蜀道的艰难。（2分）</a:t>
            </a:r>
            <a:endParaRPr lang="en-US" altLang="zh-CN" sz="2800" spc="-50" dirty="0"/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2）描绘蜀道的高峻，综合运用了多种手法。①点面结合：“上有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句勾勒蜀道整体形象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，是“面”；“青泥”四句聚焦青泥岭，为“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点”。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1分）②以虚衬实：借“六龙回日”传说、黄鹤与猿猱等虚写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，衬托蜀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道的高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、危。（1分）③夸张：以山峰迫使太阳神的车驾回转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，夸张表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现蜀道的高耸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。（1分）④细节描写：借“百步九折”、手摸星辰、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屏气、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抚胸长叹等细节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，刻画出行人行路的艰难与惶恐。（1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856c0581?pid=76edb2cce&amp;color=0,0,0&amp;vtp=1&amp;bt=1&amp;bbb=1&amp;hb=1"/>
          <p:cNvSpPr/>
          <p:nvPr/>
        </p:nvSpPr>
        <p:spPr>
          <a:xfrm>
            <a:off x="612648" y="468000"/>
            <a:ext cx="10963656" cy="56584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点面结合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点面结合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一般用在场面描写和环境描写中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的描写主要是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详写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突出重点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体现深度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的描写主要是略写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统观全局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现广度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点面结合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能够让描写的场面既有深度又有广度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能充分反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映人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物的形象和状态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表达作者的思想感情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点面结合要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点与面要有机地交融在一起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既要注意整体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又要用特写的方式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突出重点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的整体统摄下写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在突出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的深刻意义的基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础上写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使二者相互生发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融为一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切不可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游离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甚至相互抵触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0_1#e602ce7a7?pid=76edb2cce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“但见悲鸟号古木，雄飞雌从绕林间。又闻子规啼夜月，愁空山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句诗将景与情巧妙地融合在一起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，试简要分析。（6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231_1#e602ce7a7?pid=76edb2cce&amp;color=0,0,0&amp;vtp=1&amp;bt=1&amp;bbb=1&amp;hb=1&amp;hla=1"/>
          <p:cNvSpPr/>
          <p:nvPr/>
        </p:nvSpPr>
        <p:spPr>
          <a:xfrm>
            <a:off x="612648" y="173546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悲鸟”“古木”“子规”“夜月”“空山”皆为写景。（2分）“号”“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啼”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二字融入情感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，古木荒芜，鸟声哀伤，“愁空山”更是景中含情。（2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李白借景渲染旅愁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，营造蜀道空寂苍凉的氛围，有力烘托出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“蜀道之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0_1#51d6009ce?pid=76edb2cce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《蜀道难》充分展现了李白诗歌的浪漫主义风格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。试简要分析本诗中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能够体现浪漫主义风格的手法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231_1#51d6009ce?pid=76edb2cce&amp;color=0,0,0&amp;vtp=1&amp;bt=1&amp;bbb=1&amp;hb=1&amp;hla=1"/>
          <p:cNvSpPr/>
          <p:nvPr/>
        </p:nvSpPr>
        <p:spPr>
          <a:xfrm>
            <a:off x="612648" y="1581790"/>
            <a:ext cx="10963656" cy="45065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反复咏叹：开篇便以“蜀道之难，难于上青天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”强烈抒发对蜀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道艰险的感慨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，诗中及结尾又两次重复，这一咏叹贯穿全诗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，回环往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，使情感愈发强烈，极具感染力。②神奇想象：从“蚕丛鱼凫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老传说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，到“猿猱愁攀援”等奇幻景象，李白凭借想象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，勾勒出蜀道的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峥嵘险峻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，渲染阴森氛围，使人产生身临其境之感。③极致夸张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四万八千岁”凸显秦蜀交通阻隔之久，以“百步九折”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突出山路盘曲，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“扪参历井”写蜀道高峻，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这些夸张有力凸显出蜀道艰险难攀的气势。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92727e56?pid=32508ae9b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划分诗歌节奏</a:t>
            </a:r>
            <a:endParaRPr lang="en-US" altLang="zh-CN" sz="3000" dirty="0"/>
          </a:p>
        </p:txBody>
      </p:sp>
      <p:sp>
        <p:nvSpPr>
          <p:cNvPr id="3" name="QO_6_BD.102_1#4fab4f2b6?pid=892727e56&amp;color=0,0,0&amp;vtp=1&amp;bbb=1"/>
          <p:cNvSpPr/>
          <p:nvPr/>
        </p:nvSpPr>
        <p:spPr>
          <a:xfrm>
            <a:off x="612648" y="11304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请为下面的诗句划分诵读节奏（用“/”标注）。（4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O_7_BD.103_1#8df635397?pid=4fab4f2b6&amp;color=0,0,0&amp;vtp=1&amp;bbb=1"/>
          <p:cNvSpPr/>
          <p:nvPr/>
        </p:nvSpPr>
        <p:spPr>
          <a:xfrm>
            <a:off x="612648" y="17696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上有六龙回日之高标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下有冲波逆折之回川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5" name="QO_7_AN.104_1#8df635397?pid=4fab4f2b6&amp;color=0,0,0&amp;vtp=1&amp;bbb=1"/>
          <p:cNvSpPr/>
          <p:nvPr/>
        </p:nvSpPr>
        <p:spPr>
          <a:xfrm>
            <a:off x="612648" y="24008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上有/六龙回日/之高标，下有/冲波逆折/之回川。</a:t>
            </a:r>
            <a:endParaRPr lang="en-US" altLang="zh-CN" sz="2800" dirty="0"/>
          </a:p>
        </p:txBody>
      </p:sp>
      <p:sp>
        <p:nvSpPr>
          <p:cNvPr id="6" name="QO_7_BD.105_1#ab55cecdf?pid=4fab4f2b6&amp;color=0,0,0&amp;vtp=1&amp;bbb=1"/>
          <p:cNvSpPr/>
          <p:nvPr/>
        </p:nvSpPr>
        <p:spPr>
          <a:xfrm>
            <a:off x="612648" y="303199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朝避猛虎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夕避长蛇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磨牙吮血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杀人如麻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7" name="QO_7_AN.106_1#ab55cecdf?pid=4fab4f2b6&amp;color=0,0,0&amp;vtp=1&amp;bbb=1"/>
          <p:cNvSpPr/>
          <p:nvPr/>
        </p:nvSpPr>
        <p:spPr>
          <a:xfrm>
            <a:off x="612648" y="366318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朝避/猛虎，夕避/长蛇，磨牙/吮血，杀人/如麻。（每处0.5分）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cdcf75f7?pid=32508ae9b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107_1#85fce8e90?pid=7cdcf75f7&amp;color=0,0,0&amp;vtp=1&amp;bbb=1&amp;hb=1"/>
          <p:cNvSpPr/>
          <p:nvPr/>
        </p:nvSpPr>
        <p:spPr>
          <a:xfrm>
            <a:off x="612648" y="1181724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在《蜀道难》中，李白以独特笔触描绘了蜀道的艰险。有人认为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诗只是单纯描绘山川奇景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，展现蜀道的难行；也有人认为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，诗里暗藏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着对当时社会局势的影射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；还有人认为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，本诗是李白个人坎坷仕途的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真实写照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。对此，你有什么看法？（6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1_2#85fce8e90?pid=7cdcf75f7&amp;color=0,0,0&amp;vtp=1&amp;bt=1&amp;bbb=1&amp;hb=1&amp;hltap=1"/>
          <p:cNvSpPr/>
          <p:nvPr/>
        </p:nvSpPr>
        <p:spPr>
          <a:xfrm>
            <a:off x="612648" y="4934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230_1#85fce8e90?pid=7cdcf75f7&amp;color=0,0,0&amp;vtp=1&amp;bt=1&amp;bbb=1&amp;hb=1&amp;hla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示例1）单纯描绘山川奇景。“上有六龙回日之高标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，下有冲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波逆折之回川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”，写蜀道高耸入云，连太阳神的车驾都需回转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，下方则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是波涛汹涌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、曲折回旋的河流。“青泥何盘盘，百步九折萦岩峦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体描绘青泥岭山路的蜿蜒曲折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，每走百步就要经历多次弯折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。这些描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写都聚焦于蜀道自然风貌的艰险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，李白运用夸张、想象等手法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，旨在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展现大自然造就的蜀道奇景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，给读者带来蜀道难行的直观感受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，所以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可理解为单纯描绘山川奇景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7_2#85fce8e90?pid=7cdcf75f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示例2）影射当时的社会局势。诗中“所守或匪亲，化为狼与豺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避猛虎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，夕避长蛇，磨牙吮血，杀人如麻”，表面描述蜀地的险要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联系当时唐朝地方藩镇势力逐渐强大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，部分节度使拥兵自重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，对中央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政权构成威胁的社会背景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这些诗句很可能影射了潜在的政治危机。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李白以蜀道之险喻社会局势之险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，担忧地方割据势力引发祸乱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对国家前途命运的关切与忧虑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示例3）李白个人坎坷仕途的真实写照。李白一生渴望入仕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，实现自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己的政治抱负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，却屡遭挫折。诗中反复强调“蜀道之难，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难于上青天”，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1_2#85fce8e90?pid=7cdcf75f7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230_1#85fce8e90?pid=7cdcf75f7&amp;color=0,0,0&amp;vtp=1&amp;bt=1&amp;bbb=1&amp;hb=1&amp;hla=1"/>
          <p:cNvSpPr/>
          <p:nvPr/>
        </p:nvSpPr>
        <p:spPr>
          <a:xfrm>
            <a:off x="612648" y="442600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可视为其对自身仕途艰难的感慨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。在追求理想的道路上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，他如同攀爬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，面临重重阻碍。“其险也如此，嗟尔远道之人胡为乎来哉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！”仿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佛是他执着追求却又面临重重困境的一种自我质问。蜀道上的艰难险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，恰似他在仕途上遭遇的种种挫折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，所以此诗可看作其坎坷仕途的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真实写照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6分，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言之成理即可）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6873835c?pid=32508ae9b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文言积累</a:t>
            </a:r>
            <a:endParaRPr lang="en-US" altLang="zh-CN" sz="3200" dirty="0"/>
          </a:p>
        </p:txBody>
      </p:sp>
      <p:sp>
        <p:nvSpPr>
          <p:cNvPr id="3" name="QO_6_BD.108_1#cb96b87f5?pid=86873835c&amp;color=0,0,0&amp;vtp=1&amp;bbb=1"/>
          <p:cNvSpPr/>
          <p:nvPr/>
        </p:nvSpPr>
        <p:spPr>
          <a:xfrm>
            <a:off x="612648" y="954024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109_1#32afd26b2?pid=cb96b87f5&amp;color=0,0,0&amp;vtp=1&amp;bbb=1"/>
          <p:cNvSpPr/>
          <p:nvPr/>
        </p:nvSpPr>
        <p:spPr>
          <a:xfrm>
            <a:off x="612648" y="1602867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鱼凫(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石栈(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猿猱(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抚膺(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巉岩(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飞湍(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峥嵘(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110_1#32afd26b2.bracket?pid=cb96b87f5&amp;color=0,0,0&amp;vpa=51&amp;vtp=1&amp;bbb=1"/>
          <p:cNvSpPr/>
          <p:nvPr/>
        </p:nvSpPr>
        <p:spPr>
          <a:xfrm>
            <a:off x="1829467" y="1610487"/>
            <a:ext cx="576263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fú</a:t>
            </a:r>
            <a:endParaRPr lang="en-US" altLang="zh-CN" sz="2800" dirty="0"/>
          </a:p>
        </p:txBody>
      </p:sp>
      <p:sp>
        <p:nvSpPr>
          <p:cNvPr id="7" name="QB_7_AN.112_1#32afd26b2.bracket?pid=cb96b87f5&amp;color=0,0,0&amp;vpa=52&amp;vtp=1&amp;bbb=1"/>
          <p:cNvSpPr/>
          <p:nvPr/>
        </p:nvSpPr>
        <p:spPr>
          <a:xfrm>
            <a:off x="1804067" y="2258187"/>
            <a:ext cx="9921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9" name="QB_7_AN.114_1#32afd26b2.bracket?pid=cb96b87f5&amp;color=0,0,0&amp;vpa=53&amp;vtp=1&amp;bbb=1"/>
          <p:cNvSpPr/>
          <p:nvPr/>
        </p:nvSpPr>
        <p:spPr>
          <a:xfrm>
            <a:off x="1804067" y="2905887"/>
            <a:ext cx="8143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11" name="QB_7_AN.116_1#32afd26b2.bracket?pid=cb96b87f5&amp;color=0,0,0&amp;vpa=54&amp;vtp=1&amp;bbb=1"/>
          <p:cNvSpPr/>
          <p:nvPr/>
        </p:nvSpPr>
        <p:spPr>
          <a:xfrm>
            <a:off x="1753267" y="3553587"/>
            <a:ext cx="92868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yīnɡ</a:t>
            </a:r>
            <a:endParaRPr lang="en-US" altLang="zh-CN" sz="2800" dirty="0"/>
          </a:p>
        </p:txBody>
      </p:sp>
      <p:sp>
        <p:nvSpPr>
          <p:cNvPr id="13" name="QB_7_AN.118_1#32afd26b2.bracket?pid=cb96b87f5&amp;color=0,0,0&amp;vpa=55&amp;vtp=1&amp;bbb=1"/>
          <p:cNvSpPr/>
          <p:nvPr/>
        </p:nvSpPr>
        <p:spPr>
          <a:xfrm>
            <a:off x="1804067" y="4201287"/>
            <a:ext cx="9921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5" name="QB_7_AN.120_1#32afd26b2.bracket?pid=cb96b87f5&amp;color=0,0,0&amp;vpa=56&amp;vtp=1&amp;bbb=1"/>
          <p:cNvSpPr/>
          <p:nvPr/>
        </p:nvSpPr>
        <p:spPr>
          <a:xfrm>
            <a:off x="1829467" y="4848987"/>
            <a:ext cx="9540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tu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7" name="QB_7_AN.122_1#32afd26b2.bracket?pid=cb96b87f5&amp;color=0,0,0&amp;vpa=57&amp;vtp=1&amp;bbb=1"/>
          <p:cNvSpPr/>
          <p:nvPr/>
        </p:nvSpPr>
        <p:spPr>
          <a:xfrm>
            <a:off x="1804067" y="5475732"/>
            <a:ext cx="1165225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zhēnɡ</a:t>
            </a:r>
            <a:endParaRPr lang="en-US" altLang="zh-CN" sz="2800" dirty="0"/>
          </a:p>
        </p:txBody>
      </p:sp>
      <p:sp>
        <p:nvSpPr>
          <p:cNvPr id="18" name="QB_7_AN.123_1#32afd26b2.bracket?pid=cb96b87f5&amp;color=0,0,0&amp;vpa=58&amp;vtp=1&amp;bbb=1"/>
          <p:cNvSpPr/>
          <p:nvPr/>
        </p:nvSpPr>
        <p:spPr>
          <a:xfrm>
            <a:off x="3474116" y="5475732"/>
            <a:ext cx="987425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rónɡ</a:t>
            </a:r>
            <a:endParaRPr lang="en-US" altLang="zh-CN" sz="2800" dirty="0"/>
          </a:p>
        </p:txBody>
      </p:sp>
      <p:sp>
        <p:nvSpPr>
          <p:cNvPr id="19" name="QB_7_BD.109_1#32afd26b2?pid=cb96b87f5&amp;color=0,0,0&amp;vtp=1&amp;bbb=1&amp;zzd= 1"/>
          <p:cNvSpPr/>
          <p:nvPr/>
        </p:nvSpPr>
        <p:spPr>
          <a:xfrm>
            <a:off x="1482630" y="22632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7_BD.109_1#32afd26b2?pid=cb96b87f5&amp;color=0,0,0&amp;vtp=1&amp;bbb=1&amp;zzd= 2"/>
          <p:cNvSpPr/>
          <p:nvPr/>
        </p:nvSpPr>
        <p:spPr>
          <a:xfrm>
            <a:off x="1482630" y="29109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7_BD.109_1#32afd26b2?pid=cb96b87f5&amp;color=0,0,0&amp;vtp=1&amp;bbb=1&amp;zzd= 3"/>
          <p:cNvSpPr/>
          <p:nvPr/>
        </p:nvSpPr>
        <p:spPr>
          <a:xfrm>
            <a:off x="1482630" y="35586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7_BD.109_1#32afd26b2?pid=cb96b87f5&amp;color=0,0,0&amp;vtp=1&amp;bbb=1&amp;zzd= 4"/>
          <p:cNvSpPr/>
          <p:nvPr/>
        </p:nvSpPr>
        <p:spPr>
          <a:xfrm>
            <a:off x="1482630" y="42063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7_BD.109_1#32afd26b2?pid=cb96b87f5&amp;color=0,0,0&amp;vtp=1&amp;bbb=1&amp;zzd= 5"/>
          <p:cNvSpPr/>
          <p:nvPr/>
        </p:nvSpPr>
        <p:spPr>
          <a:xfrm>
            <a:off x="1127030" y="48540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7_BD.109_1#32afd26b2?pid=cb96b87f5&amp;color=0,0,0&amp;vtp=1&amp;bbb=1&amp;zzd= 6"/>
          <p:cNvSpPr/>
          <p:nvPr/>
        </p:nvSpPr>
        <p:spPr>
          <a:xfrm>
            <a:off x="1482630" y="55017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7_BD.109_1#32afd26b2?pid=cb96b87f5&amp;color=0,0,0&amp;vtp=1&amp;bbb=1&amp;zzd= 7"/>
          <p:cNvSpPr/>
          <p:nvPr/>
        </p:nvSpPr>
        <p:spPr>
          <a:xfrm>
            <a:off x="1127030" y="60681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7_BD.109_1#32afd26b2?pid=cb96b87f5&amp;color=0,0,0&amp;vtp=1&amp;bbb=1&amp;zzd= 7"/>
          <p:cNvSpPr/>
          <p:nvPr/>
        </p:nvSpPr>
        <p:spPr>
          <a:xfrm>
            <a:off x="1482630" y="60681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  <p:bldP spid="18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ed769cf15?lid=ed769cf15&amp;cid=ed769cf15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ed769cf15?lid=ed769cf15&amp;cid=ed769cf15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ed769cf15?lid=32508ae9b&amp;cid=32508ae9b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ed769cf15?lid=32508ae9b&amp;cid=32508ae9b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24_1#c7ddbe0c7?pid=cb96b87f5&amp;color=0,0,0&amp;vtp=1&amp;bt=1&amp;bbb=1"/>
          <p:cNvSpPr/>
          <p:nvPr/>
        </p:nvSpPr>
        <p:spPr>
          <a:xfrm>
            <a:off x="612648" y="466344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喧豗(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崔嵬(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吮血(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咨嗟(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噫吁嚱(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7_AN.125_1#c7ddbe0c7.bracket?pid=cb96b87f5&amp;color=0,0,0&amp;vpa=59&amp;vtp=1&amp;bbb=1"/>
          <p:cNvSpPr/>
          <p:nvPr/>
        </p:nvSpPr>
        <p:spPr>
          <a:xfrm>
            <a:off x="1829467" y="473964"/>
            <a:ext cx="754063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huī</a:t>
            </a:r>
            <a:endParaRPr lang="en-US" altLang="zh-CN" sz="2800" dirty="0"/>
          </a:p>
        </p:txBody>
      </p:sp>
      <p:sp>
        <p:nvSpPr>
          <p:cNvPr id="5" name="QB_7_AN.127_1#c7ddbe0c7.bracket?pid=cb96b87f5&amp;color=0,0,0&amp;vpa=60&amp;vtp=1&amp;bbb=1"/>
          <p:cNvSpPr/>
          <p:nvPr/>
        </p:nvSpPr>
        <p:spPr>
          <a:xfrm>
            <a:off x="1829467" y="1121664"/>
            <a:ext cx="77152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wéi</a:t>
            </a:r>
            <a:endParaRPr lang="en-US" altLang="zh-CN" sz="2800" dirty="0"/>
          </a:p>
        </p:txBody>
      </p:sp>
      <p:sp>
        <p:nvSpPr>
          <p:cNvPr id="7" name="QB_7_AN.129_1#c7ddbe0c7.bracket?pid=cb96b87f5&amp;color=0,0,0&amp;vpa=61&amp;vtp=1&amp;bbb=1"/>
          <p:cNvSpPr/>
          <p:nvPr/>
        </p:nvSpPr>
        <p:spPr>
          <a:xfrm>
            <a:off x="1804067" y="1769364"/>
            <a:ext cx="99218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shǔn</a:t>
            </a:r>
            <a:endParaRPr lang="en-US" altLang="zh-CN" sz="2800" dirty="0"/>
          </a:p>
        </p:txBody>
      </p:sp>
      <p:sp>
        <p:nvSpPr>
          <p:cNvPr id="9" name="QB_7_AN.131_1#c7ddbe0c7.bracket?pid=cb96b87f5&amp;color=0,0,0&amp;vpa=62&amp;vtp=1&amp;bbb=1"/>
          <p:cNvSpPr/>
          <p:nvPr/>
        </p:nvSpPr>
        <p:spPr>
          <a:xfrm>
            <a:off x="1850104" y="2417064"/>
            <a:ext cx="51435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zī</a:t>
            </a:r>
            <a:endParaRPr lang="en-US" altLang="zh-CN" sz="2800" dirty="0"/>
          </a:p>
        </p:txBody>
      </p:sp>
      <p:sp>
        <p:nvSpPr>
          <p:cNvPr id="10" name="QB_7_AN.132_1#c7ddbe0c7.bracket?pid=cb96b87f5&amp;color=0,0,0&amp;vpa=63&amp;vtp=1&amp;bbb=1"/>
          <p:cNvSpPr/>
          <p:nvPr/>
        </p:nvSpPr>
        <p:spPr>
          <a:xfrm>
            <a:off x="2828004" y="2417064"/>
            <a:ext cx="633413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jiē</a:t>
            </a:r>
            <a:endParaRPr lang="en-US" altLang="zh-CN" sz="2800" dirty="0"/>
          </a:p>
        </p:txBody>
      </p:sp>
      <p:sp>
        <p:nvSpPr>
          <p:cNvPr id="12" name="QB_7_AN.134_1#c7ddbe0c7.bracket?pid=cb96b87f5&amp;color=0,0,0&amp;vpa=64&amp;vtp=1&amp;bbb=1"/>
          <p:cNvSpPr/>
          <p:nvPr/>
        </p:nvSpPr>
        <p:spPr>
          <a:xfrm>
            <a:off x="2193004" y="3043809"/>
            <a:ext cx="53498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yī</a:t>
            </a:r>
            <a:endParaRPr lang="en-US" altLang="zh-CN" sz="2800" dirty="0"/>
          </a:p>
        </p:txBody>
      </p:sp>
      <p:sp>
        <p:nvSpPr>
          <p:cNvPr id="13" name="QB_7_AN.135_1#c7ddbe0c7.bracket?pid=cb96b87f5&amp;color=0,0,0&amp;vpa=65&amp;vtp=1&amp;bbb=1"/>
          <p:cNvSpPr/>
          <p:nvPr/>
        </p:nvSpPr>
        <p:spPr>
          <a:xfrm>
            <a:off x="3183605" y="3043809"/>
            <a:ext cx="635000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xū</a:t>
            </a:r>
            <a:endParaRPr lang="en-US" altLang="zh-CN" sz="2800" dirty="0"/>
          </a:p>
        </p:txBody>
      </p:sp>
      <p:sp>
        <p:nvSpPr>
          <p:cNvPr id="14" name="QB_7_AN.136_1#c7ddbe0c7.bracket?pid=cb96b87f5&amp;color=0,0,0&amp;vpa=66&amp;vtp=1&amp;bbb=1"/>
          <p:cNvSpPr/>
          <p:nvPr/>
        </p:nvSpPr>
        <p:spPr>
          <a:xfrm>
            <a:off x="4099591" y="3043809"/>
            <a:ext cx="53498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xī</a:t>
            </a:r>
            <a:endParaRPr lang="en-US" altLang="zh-CN" sz="2800" dirty="0"/>
          </a:p>
        </p:txBody>
      </p:sp>
      <p:sp>
        <p:nvSpPr>
          <p:cNvPr id="15" name="QB_7_BD.124_1#c7ddbe0c7?pid=cb96b87f5&amp;color=0,0,0&amp;vtp=1&amp;bt=1&amp;bbb=1&amp;zzd= 1"/>
          <p:cNvSpPr/>
          <p:nvPr/>
        </p:nvSpPr>
        <p:spPr>
          <a:xfrm>
            <a:off x="1482630" y="11267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124_1#c7ddbe0c7?pid=cb96b87f5&amp;color=0,0,0&amp;vtp=1&amp;bt=1&amp;bbb=1&amp;zzd= 2"/>
          <p:cNvSpPr/>
          <p:nvPr/>
        </p:nvSpPr>
        <p:spPr>
          <a:xfrm>
            <a:off x="14826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124_1#c7ddbe0c7?pid=cb96b87f5&amp;color=0,0,0&amp;vtp=1&amp;bt=1&amp;bbb=1&amp;zzd= 3"/>
          <p:cNvSpPr/>
          <p:nvPr/>
        </p:nvSpPr>
        <p:spPr>
          <a:xfrm>
            <a:off x="1127030" y="24221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124_1#c7ddbe0c7?pid=cb96b87f5&amp;color=0,0,0&amp;vtp=1&amp;bt=1&amp;bbb=1&amp;zzd= 4"/>
          <p:cNvSpPr/>
          <p:nvPr/>
        </p:nvSpPr>
        <p:spPr>
          <a:xfrm>
            <a:off x="1198467" y="30698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124_1#c7ddbe0c7?pid=cb96b87f5&amp;color=0,0,0&amp;vtp=1&amp;bt=1&amp;bbb=1&amp;zzd= 4"/>
          <p:cNvSpPr/>
          <p:nvPr/>
        </p:nvSpPr>
        <p:spPr>
          <a:xfrm>
            <a:off x="1554067" y="30698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7_BD.124_1#c7ddbe0c7?pid=cb96b87f5&amp;color=0,0,0&amp;vtp=1&amp;bt=1&amp;bbb=1&amp;zzd= 5"/>
          <p:cNvSpPr/>
          <p:nvPr/>
        </p:nvSpPr>
        <p:spPr>
          <a:xfrm>
            <a:off x="1198467" y="36362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7_BD.124_1#c7ddbe0c7?pid=cb96b87f5&amp;color=0,0,0&amp;vtp=1&amp;bt=1&amp;bbb=1&amp;zzd= 5"/>
          <p:cNvSpPr/>
          <p:nvPr/>
        </p:nvSpPr>
        <p:spPr>
          <a:xfrm>
            <a:off x="1554067" y="36362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7_BD.124_1#c7ddbe0c7?pid=cb96b87f5&amp;color=0,0,0&amp;vtp=1&amp;bt=1&amp;bbb=1&amp;zzd= 5"/>
          <p:cNvSpPr/>
          <p:nvPr/>
        </p:nvSpPr>
        <p:spPr>
          <a:xfrm>
            <a:off x="1909668" y="36362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  <p:bldP spid="1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37_1#b7c8a5c66?pid=86873835c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古今异义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请解释加点词语的古义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138_1#6e6cd7679?pid=b7c8a5c66&amp;color=0,0,0&amp;vtp=1&amp;bbb=1"/>
          <p:cNvSpPr/>
          <p:nvPr/>
        </p:nvSpPr>
        <p:spPr>
          <a:xfrm>
            <a:off x="612648" y="1111318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然后天梯石栈相钩连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：连词，表示一件事情之后接着又发生另一件事情。</a:t>
            </a:r>
            <a:endParaRPr lang="en-US" altLang="zh-CN" sz="2800" dirty="0"/>
          </a:p>
        </p:txBody>
      </p:sp>
      <p:sp>
        <p:nvSpPr>
          <p:cNvPr id="4" name="QB_7_AN.139_1#6e6cd7679.blank?pid=b7c8a5c66&amp;color=0,0,0&amp;vpa=67&amp;vtp=1&amp;bbb=1"/>
          <p:cNvSpPr/>
          <p:nvPr/>
        </p:nvSpPr>
        <p:spPr>
          <a:xfrm>
            <a:off x="1689767" y="1728538"/>
            <a:ext cx="347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两个词，这样以后。</a:t>
            </a:r>
            <a:endParaRPr lang="en-US" altLang="zh-CN" sz="2800" dirty="0"/>
          </a:p>
        </p:txBody>
      </p:sp>
      <p:sp>
        <p:nvSpPr>
          <p:cNvPr id="5" name="QB_7_BD.140_1#1e316dfc6?pid=b7c8a5c66&amp;color=0,0,0&amp;vtp=1&amp;bbb=1"/>
          <p:cNvSpPr/>
          <p:nvPr/>
        </p:nvSpPr>
        <p:spPr>
          <a:xfrm>
            <a:off x="612648" y="3036765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地崩山摧壮士死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：豪壮而勇敢的人。</a:t>
            </a:r>
            <a:endParaRPr lang="en-US" altLang="zh-CN" sz="2800" dirty="0"/>
          </a:p>
        </p:txBody>
      </p:sp>
      <p:sp>
        <p:nvSpPr>
          <p:cNvPr id="6" name="QB_7_AN.141_1#1e316dfc6.blank?pid=b7c8a5c66&amp;color=0,0,0&amp;vpa=68&amp;vtp=1&amp;bbb=1"/>
          <p:cNvSpPr/>
          <p:nvPr/>
        </p:nvSpPr>
        <p:spPr>
          <a:xfrm>
            <a:off x="1867567" y="3653985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力士。</a:t>
            </a:r>
            <a:endParaRPr lang="en-US" altLang="zh-CN" sz="2800" dirty="0"/>
          </a:p>
        </p:txBody>
      </p:sp>
      <p:sp>
        <p:nvSpPr>
          <p:cNvPr id="7" name="QB_7_BD.138_1#6e6cd7679?pid=b7c8a5c66&amp;color=0,0,0&amp;vtp=1&amp;bbb=1&amp;zzd= 1"/>
          <p:cNvSpPr/>
          <p:nvPr/>
        </p:nvSpPr>
        <p:spPr>
          <a:xfrm>
            <a:off x="1127030" y="1771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138_1#6e6cd7679?pid=b7c8a5c66&amp;color=0,0,0&amp;vtp=1&amp;bbb=1&amp;zzd= 1"/>
          <p:cNvSpPr/>
          <p:nvPr/>
        </p:nvSpPr>
        <p:spPr>
          <a:xfrm>
            <a:off x="1482630" y="1771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140_1#1e316dfc6?pid=b7c8a5c66&amp;color=0,0,0&amp;vtp=1&amp;bbb=1&amp;zzd= 1"/>
          <p:cNvSpPr/>
          <p:nvPr/>
        </p:nvSpPr>
        <p:spPr>
          <a:xfrm>
            <a:off x="2549430" y="3697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140_1#1e316dfc6?pid=b7c8a5c66&amp;color=0,0,0&amp;vtp=1&amp;bbb=1&amp;zzd= 1"/>
          <p:cNvSpPr/>
          <p:nvPr/>
        </p:nvSpPr>
        <p:spPr>
          <a:xfrm>
            <a:off x="2905030" y="3697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42_1#8f7e95f7c?pid=86873835c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一词多义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O_7_BD.143_1#0f70a2225?pid=8f7e95f7c&amp;color=0,0,0&amp;vtp=1&amp;bbb=1"/>
          <p:cNvSpPr/>
          <p:nvPr/>
        </p:nvSpPr>
        <p:spPr>
          <a:xfrm>
            <a:off x="612648" y="1042865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</a:t>
            </a:r>
            <a:endParaRPr lang="en-US" altLang="zh-CN" sz="2800" dirty="0"/>
          </a:p>
        </p:txBody>
      </p:sp>
      <p:sp>
        <p:nvSpPr>
          <p:cNvPr id="4" name="QB_8_BD.144_1#0f3b966cb?pid=0f70a2225&amp;color=0,0,0&amp;vtp=1&amp;bbb=1"/>
          <p:cNvSpPr/>
          <p:nvPr/>
        </p:nvSpPr>
        <p:spPr>
          <a:xfrm>
            <a:off x="612648" y="168707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连峰去天不盈尺(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去死肌，杀三虫(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去日苦多(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沛公已去(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8_AN.145_1#0f3b966cb.bracket?pid=0f70a2225&amp;color=0,0,0&amp;vpa=69&amp;vtp=1&amp;bbb=1"/>
          <p:cNvSpPr/>
          <p:nvPr/>
        </p:nvSpPr>
        <p:spPr>
          <a:xfrm>
            <a:off x="3594766" y="169469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动词，距，距离</a:t>
            </a:r>
            <a:endParaRPr lang="en-US" altLang="zh-CN" sz="2800" dirty="0"/>
          </a:p>
        </p:txBody>
      </p:sp>
      <p:sp>
        <p:nvSpPr>
          <p:cNvPr id="7" name="QB_8_AN.147_1#0f3b966cb.bracket?pid=0f70a2225&amp;color=0,0,0&amp;vpa=70&amp;vtp=1&amp;bbb=1"/>
          <p:cNvSpPr/>
          <p:nvPr/>
        </p:nvSpPr>
        <p:spPr>
          <a:xfrm>
            <a:off x="3594766" y="2342393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动词，除去，去掉</a:t>
            </a:r>
            <a:endParaRPr lang="en-US" altLang="zh-CN" sz="2800" dirty="0"/>
          </a:p>
        </p:txBody>
      </p:sp>
      <p:sp>
        <p:nvSpPr>
          <p:cNvPr id="9" name="QB_8_AN.149_1#0f3b966cb.bracket?pid=0f70a2225&amp;color=0,0,0&amp;vpa=71&amp;vtp=1&amp;bbb=1"/>
          <p:cNvSpPr/>
          <p:nvPr/>
        </p:nvSpPr>
        <p:spPr>
          <a:xfrm>
            <a:off x="2527967" y="2990093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过去的</a:t>
            </a:r>
            <a:endParaRPr lang="en-US" altLang="zh-CN" sz="2800" dirty="0"/>
          </a:p>
        </p:txBody>
      </p:sp>
      <p:sp>
        <p:nvSpPr>
          <p:cNvPr id="11" name="QB_8_AN.151_1#0f3b966cb.bracket?pid=0f70a2225&amp;color=0,0,0&amp;vpa=72&amp;vtp=1&amp;bbb=1"/>
          <p:cNvSpPr/>
          <p:nvPr/>
        </p:nvSpPr>
        <p:spPr>
          <a:xfrm>
            <a:off x="2527967" y="3616838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动词，离开</a:t>
            </a:r>
            <a:endParaRPr lang="en-US" altLang="zh-CN" sz="2800" dirty="0"/>
          </a:p>
        </p:txBody>
      </p:sp>
      <p:sp>
        <p:nvSpPr>
          <p:cNvPr id="12" name="QB_8_BD.144_1#0f3b966cb?pid=0f70a2225&amp;color=0,0,0&amp;vtp=1&amp;bbb=1&amp;zzd= 1"/>
          <p:cNvSpPr/>
          <p:nvPr/>
        </p:nvSpPr>
        <p:spPr>
          <a:xfrm>
            <a:off x="1838230" y="23474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8_BD.144_1#0f3b966cb?pid=0f70a2225&amp;color=0,0,0&amp;vtp=1&amp;bbb=1&amp;zzd= 2"/>
          <p:cNvSpPr/>
          <p:nvPr/>
        </p:nvSpPr>
        <p:spPr>
          <a:xfrm>
            <a:off x="1127030" y="29951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8_BD.144_1#0f3b966cb?pid=0f70a2225&amp;color=0,0,0&amp;vtp=1&amp;bbb=1&amp;zzd= 3"/>
          <p:cNvSpPr/>
          <p:nvPr/>
        </p:nvSpPr>
        <p:spPr>
          <a:xfrm>
            <a:off x="1127030" y="36428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8_BD.144_1#0f3b966cb?pid=0f70a2225&amp;color=0,0,0&amp;vtp=1&amp;bbb=1&amp;zzd= 4"/>
          <p:cNvSpPr/>
          <p:nvPr/>
        </p:nvSpPr>
        <p:spPr>
          <a:xfrm>
            <a:off x="2193830" y="42092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52_1#11b5b34cd?pid=8f7e95f7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绝</a:t>
            </a:r>
            <a:endParaRPr lang="en-US" altLang="zh-CN" sz="2800" dirty="0"/>
          </a:p>
        </p:txBody>
      </p:sp>
      <p:sp>
        <p:nvSpPr>
          <p:cNvPr id="3" name="QB_8_BD.153_1#4b2236ffa?pid=11b5b34cd&amp;color=0,0,0&amp;vtp=1&amp;bbb=1"/>
          <p:cNvSpPr/>
          <p:nvPr/>
        </p:nvSpPr>
        <p:spPr>
          <a:xfrm>
            <a:off x="612648" y="1106683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可以横绝峨眉巅(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佛印绝类弥勒(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率妻子邑人来此绝境(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夜久语声绝(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而绝江河(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154_1#4b2236ffa.bracket?pid=11b5b34cd&amp;color=0,0,0&amp;vpa=73&amp;vtp=1&amp;bbb=1"/>
          <p:cNvSpPr/>
          <p:nvPr/>
        </p:nvSpPr>
        <p:spPr>
          <a:xfrm>
            <a:off x="3594766" y="11143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动词，越过</a:t>
            </a:r>
            <a:endParaRPr lang="en-US" altLang="zh-CN" sz="2800" dirty="0"/>
          </a:p>
        </p:txBody>
      </p:sp>
      <p:sp>
        <p:nvSpPr>
          <p:cNvPr id="6" name="QB_8_AN.156_1#4b2236ffa.bracket?pid=11b5b34cd&amp;color=0,0,0&amp;vpa=74&amp;vtp=1&amp;bbb=1"/>
          <p:cNvSpPr/>
          <p:nvPr/>
        </p:nvSpPr>
        <p:spPr>
          <a:xfrm>
            <a:off x="3239166" y="176200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副词，极，非常</a:t>
            </a:r>
            <a:endParaRPr lang="en-US" altLang="zh-CN" sz="2800" dirty="0"/>
          </a:p>
        </p:txBody>
      </p:sp>
      <p:sp>
        <p:nvSpPr>
          <p:cNvPr id="8" name="QB_8_AN.158_1#4b2236ffa.bracket?pid=11b5b34cd&amp;color=0,0,0&amp;vpa=75&amp;vtp=1&amp;bbb=1"/>
          <p:cNvSpPr/>
          <p:nvPr/>
        </p:nvSpPr>
        <p:spPr>
          <a:xfrm>
            <a:off x="4305966" y="240970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与人世隔绝的</a:t>
            </a:r>
            <a:endParaRPr lang="en-US" altLang="zh-CN" sz="2800" dirty="0"/>
          </a:p>
        </p:txBody>
      </p:sp>
      <p:sp>
        <p:nvSpPr>
          <p:cNvPr id="10" name="QB_8_AN.160_1#4b2236ffa.bracket?pid=11b5b34cd&amp;color=0,0,0&amp;vpa=76&amp;vtp=1&amp;bbb=1"/>
          <p:cNvSpPr/>
          <p:nvPr/>
        </p:nvSpPr>
        <p:spPr>
          <a:xfrm>
            <a:off x="2883567" y="30574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动词，停止</a:t>
            </a:r>
            <a:endParaRPr lang="en-US" altLang="zh-CN" sz="2800" dirty="0"/>
          </a:p>
        </p:txBody>
      </p:sp>
      <p:sp>
        <p:nvSpPr>
          <p:cNvPr id="12" name="QB_8_AN.162_1#4b2236ffa.bracket?pid=11b5b34cd&amp;color=0,0,0&amp;vpa=77&amp;vtp=1&amp;bbb=1"/>
          <p:cNvSpPr/>
          <p:nvPr/>
        </p:nvSpPr>
        <p:spPr>
          <a:xfrm>
            <a:off x="2527967" y="3684148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横渡</a:t>
            </a:r>
            <a:endParaRPr lang="en-US" altLang="zh-CN" sz="2800" dirty="0"/>
          </a:p>
        </p:txBody>
      </p:sp>
      <p:sp>
        <p:nvSpPr>
          <p:cNvPr id="13" name="QB_8_BD.153_1#4b2236ffa?pid=11b5b34cd&amp;color=0,0,0&amp;vtp=1&amp;bbb=1&amp;zzd= 1"/>
          <p:cNvSpPr/>
          <p:nvPr/>
        </p:nvSpPr>
        <p:spPr>
          <a:xfrm>
            <a:off x="21938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8_BD.153_1#4b2236ffa?pid=11b5b34cd&amp;color=0,0,0&amp;vtp=1&amp;bbb=1&amp;zzd= 2"/>
          <p:cNvSpPr/>
          <p:nvPr/>
        </p:nvSpPr>
        <p:spPr>
          <a:xfrm>
            <a:off x="18382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8_BD.153_1#4b2236ffa?pid=11b5b34cd&amp;color=0,0,0&amp;vtp=1&amp;bbb=1&amp;zzd= 3"/>
          <p:cNvSpPr/>
          <p:nvPr/>
        </p:nvSpPr>
        <p:spPr>
          <a:xfrm>
            <a:off x="3616230" y="306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8_BD.153_1#4b2236ffa?pid=11b5b34cd&amp;color=0,0,0&amp;vtp=1&amp;bbb=1&amp;zzd= 4"/>
          <p:cNvSpPr/>
          <p:nvPr/>
        </p:nvSpPr>
        <p:spPr>
          <a:xfrm>
            <a:off x="2549430" y="37101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8_BD.153_1#4b2236ffa?pid=11b5b34cd&amp;color=0,0,0&amp;vtp=1&amp;bbb=1&amp;zzd= 5"/>
          <p:cNvSpPr/>
          <p:nvPr/>
        </p:nvSpPr>
        <p:spPr>
          <a:xfrm>
            <a:off x="1482630" y="42765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63_1#4bd9d380a?pid=8f7e95f7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坐</a:t>
            </a:r>
            <a:endParaRPr lang="en-US" altLang="zh-CN" sz="2800" dirty="0"/>
          </a:p>
        </p:txBody>
      </p:sp>
      <p:sp>
        <p:nvSpPr>
          <p:cNvPr id="3" name="QB_8_BD.164_1#209bc53b9?pid=4bd9d380a&amp;color=0,0,0&amp;vtp=1&amp;bbb=1"/>
          <p:cNvSpPr/>
          <p:nvPr/>
        </p:nvSpPr>
        <p:spPr>
          <a:xfrm>
            <a:off x="612648" y="1106683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以手抚膺坐长叹(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停车坐爱枫林晚(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因击沛公于坐(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项王、项伯东向坐(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副有罪，当相坐(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165_1#209bc53b9.bracket?pid=4bd9d380a&amp;color=0,0,0&amp;vpa=78&amp;vtp=1&amp;bbb=1"/>
          <p:cNvSpPr/>
          <p:nvPr/>
        </p:nvSpPr>
        <p:spPr>
          <a:xfrm>
            <a:off x="3594766" y="1114303"/>
            <a:ext cx="38306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空，徒然。一说坐下来</a:t>
            </a:r>
            <a:endParaRPr lang="en-US" altLang="zh-CN" sz="2800" dirty="0"/>
          </a:p>
        </p:txBody>
      </p:sp>
      <p:sp>
        <p:nvSpPr>
          <p:cNvPr id="6" name="QB_8_AN.167_1#209bc53b9.bracket?pid=4bd9d380a&amp;color=0,0,0&amp;vpa=79&amp;vtp=1&amp;bbb=1"/>
          <p:cNvSpPr/>
          <p:nvPr/>
        </p:nvSpPr>
        <p:spPr>
          <a:xfrm>
            <a:off x="3594766" y="17620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介词，因为</a:t>
            </a:r>
            <a:endParaRPr lang="en-US" altLang="zh-CN" sz="2800" dirty="0"/>
          </a:p>
        </p:txBody>
      </p:sp>
      <p:sp>
        <p:nvSpPr>
          <p:cNvPr id="8" name="QB_8_AN.169_1#209bc53b9.bracket?pid=4bd9d380a&amp;color=0,0,0&amp;vpa=80&amp;vtp=1&amp;bbb=1"/>
          <p:cNvSpPr/>
          <p:nvPr/>
        </p:nvSpPr>
        <p:spPr>
          <a:xfrm>
            <a:off x="3239166" y="24097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名词，座位</a:t>
            </a:r>
            <a:endParaRPr lang="en-US" altLang="zh-CN" sz="2800" dirty="0"/>
          </a:p>
        </p:txBody>
      </p:sp>
      <p:sp>
        <p:nvSpPr>
          <p:cNvPr id="10" name="QB_8_AN.171_1#209bc53b9.bracket?pid=4bd9d380a&amp;color=0,0,0&amp;vpa=81&amp;vtp=1&amp;bbb=1"/>
          <p:cNvSpPr/>
          <p:nvPr/>
        </p:nvSpPr>
        <p:spPr>
          <a:xfrm>
            <a:off x="3950366" y="30574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坐着，坐下</a:t>
            </a:r>
            <a:endParaRPr lang="en-US" altLang="zh-CN" sz="2800" dirty="0"/>
          </a:p>
        </p:txBody>
      </p:sp>
      <p:sp>
        <p:nvSpPr>
          <p:cNvPr id="12" name="QB_8_AN.173_1#209bc53b9.bracket?pid=4bd9d380a&amp;color=0,0,0&amp;vpa=82&amp;vtp=1&amp;bbb=1"/>
          <p:cNvSpPr/>
          <p:nvPr/>
        </p:nvSpPr>
        <p:spPr>
          <a:xfrm>
            <a:off x="3594766" y="3684148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动词，治罪</a:t>
            </a:r>
            <a:endParaRPr lang="en-US" altLang="zh-CN" sz="2800" dirty="0"/>
          </a:p>
        </p:txBody>
      </p:sp>
      <p:sp>
        <p:nvSpPr>
          <p:cNvPr id="13" name="QB_8_BD.164_1#209bc53b9?pid=4bd9d380a&amp;color=0,0,0&amp;vtp=1&amp;bbb=1&amp;zzd= 1"/>
          <p:cNvSpPr/>
          <p:nvPr/>
        </p:nvSpPr>
        <p:spPr>
          <a:xfrm>
            <a:off x="25494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8_BD.164_1#209bc53b9?pid=4bd9d380a&amp;color=0,0,0&amp;vtp=1&amp;bbb=1&amp;zzd= 2"/>
          <p:cNvSpPr/>
          <p:nvPr/>
        </p:nvSpPr>
        <p:spPr>
          <a:xfrm>
            <a:off x="18382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8_BD.164_1#209bc53b9?pid=4bd9d380a&amp;color=0,0,0&amp;vtp=1&amp;bbb=1&amp;zzd= 3"/>
          <p:cNvSpPr/>
          <p:nvPr/>
        </p:nvSpPr>
        <p:spPr>
          <a:xfrm>
            <a:off x="2905030" y="306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8_BD.164_1#209bc53b9?pid=4bd9d380a&amp;color=0,0,0&amp;vtp=1&amp;bbb=1&amp;zzd= 4"/>
          <p:cNvSpPr/>
          <p:nvPr/>
        </p:nvSpPr>
        <p:spPr>
          <a:xfrm>
            <a:off x="3616230" y="37101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8_BD.164_1#209bc53b9?pid=4bd9d380a&amp;color=0,0,0&amp;vtp=1&amp;bbb=1&amp;zzd= 5"/>
          <p:cNvSpPr/>
          <p:nvPr/>
        </p:nvSpPr>
        <p:spPr>
          <a:xfrm>
            <a:off x="3260630" y="42765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74_1#6486b33ec?pid=8f7e95f7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危</a:t>
            </a:r>
            <a:endParaRPr lang="en-US" altLang="zh-CN" sz="2800" dirty="0"/>
          </a:p>
        </p:txBody>
      </p:sp>
      <p:sp>
        <p:nvSpPr>
          <p:cNvPr id="3" name="QB_8_BD.175_1#cc8bf01ae?pid=6486b33ec&amp;color=0,0,0&amp;vtp=1&amp;bbb=1"/>
          <p:cNvSpPr/>
          <p:nvPr/>
        </p:nvSpPr>
        <p:spPr>
          <a:xfrm>
            <a:off x="612648" y="110668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危乎高哉(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危如累卵(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正襟危坐而问客曰(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176_1#cc8bf01ae.bracket?pid=6486b33ec&amp;color=0,0,0&amp;vpa=83&amp;vtp=1&amp;bbb=1"/>
          <p:cNvSpPr/>
          <p:nvPr/>
        </p:nvSpPr>
        <p:spPr>
          <a:xfrm>
            <a:off x="2527967" y="11143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形容词，高</a:t>
            </a:r>
            <a:endParaRPr lang="en-US" altLang="zh-CN" sz="2800" dirty="0"/>
          </a:p>
        </p:txBody>
      </p:sp>
      <p:sp>
        <p:nvSpPr>
          <p:cNvPr id="6" name="QB_8_AN.178_1#cc8bf01ae.bracket?pid=6486b33ec&amp;color=0,0,0&amp;vpa=84&amp;vtp=1&amp;bbb=1"/>
          <p:cNvSpPr/>
          <p:nvPr/>
        </p:nvSpPr>
        <p:spPr>
          <a:xfrm>
            <a:off x="2527967" y="176200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形容词，危险</a:t>
            </a:r>
            <a:endParaRPr lang="en-US" altLang="zh-CN" sz="2800" dirty="0"/>
          </a:p>
        </p:txBody>
      </p:sp>
      <p:sp>
        <p:nvSpPr>
          <p:cNvPr id="8" name="QB_8_AN.180_1#cc8bf01ae.bracket?pid=6486b33ec&amp;color=0,0,0&amp;vpa=85&amp;vtp=1&amp;bbb=1"/>
          <p:cNvSpPr/>
          <p:nvPr/>
        </p:nvSpPr>
        <p:spPr>
          <a:xfrm>
            <a:off x="3950366" y="2388748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形容词，端正</a:t>
            </a:r>
            <a:endParaRPr lang="en-US" altLang="zh-CN" sz="2800" dirty="0"/>
          </a:p>
        </p:txBody>
      </p:sp>
      <p:sp>
        <p:nvSpPr>
          <p:cNvPr id="9" name="QB_8_BD.175_1#cc8bf01ae?pid=6486b33ec&amp;color=0,0,0&amp;vtp=1&amp;bbb=1&amp;zzd= 1"/>
          <p:cNvSpPr/>
          <p:nvPr/>
        </p:nvSpPr>
        <p:spPr>
          <a:xfrm>
            <a:off x="11270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8_BD.175_1#cc8bf01ae?pid=6486b33ec&amp;color=0,0,0&amp;vtp=1&amp;bbb=1&amp;zzd= 2"/>
          <p:cNvSpPr/>
          <p:nvPr/>
        </p:nvSpPr>
        <p:spPr>
          <a:xfrm>
            <a:off x="11270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8_BD.175_1#cc8bf01ae?pid=6486b33ec&amp;color=0,0,0&amp;vtp=1&amp;bbb=1&amp;zzd= 3"/>
          <p:cNvSpPr/>
          <p:nvPr/>
        </p:nvSpPr>
        <p:spPr>
          <a:xfrm>
            <a:off x="1838230" y="29811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81_1#493734094?pid=8f7e95f7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（5）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endParaRPr lang="en-US" altLang="zh-CN" sz="2800" dirty="0"/>
          </a:p>
        </p:txBody>
      </p:sp>
      <p:sp>
        <p:nvSpPr>
          <p:cNvPr id="3" name="QB_8_BD.182_1#f9f8f9c2e?pid=493734094&amp;color=0,0,0&amp;vtp=1&amp;bbb=1"/>
          <p:cNvSpPr/>
          <p:nvPr/>
        </p:nvSpPr>
        <p:spPr>
          <a:xfrm>
            <a:off x="612648" y="1106683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以手抚膺坐长叹(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樊哙侧其盾以撞(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百姓皆以王为爱也(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而吾以捕蛇独存(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余以乾隆三十九年十二月(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183_1#f9f8f9c2e.bracket?pid=493734094&amp;color=0,0,0&amp;vpa=86&amp;vtp=1&amp;bbb=1"/>
          <p:cNvSpPr/>
          <p:nvPr/>
        </p:nvSpPr>
        <p:spPr>
          <a:xfrm>
            <a:off x="3594766" y="111430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介词，用</a:t>
            </a:r>
            <a:endParaRPr lang="en-US" altLang="zh-CN" sz="2800" dirty="0"/>
          </a:p>
        </p:txBody>
      </p:sp>
      <p:sp>
        <p:nvSpPr>
          <p:cNvPr id="6" name="QB_8_AN.185_1#f9f8f9c2e.bracket?pid=493734094&amp;color=0,0,0&amp;vpa=87&amp;vtp=1&amp;bbb=1"/>
          <p:cNvSpPr/>
          <p:nvPr/>
        </p:nvSpPr>
        <p:spPr>
          <a:xfrm>
            <a:off x="3594766" y="1762003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连词，表目的，来</a:t>
            </a:r>
            <a:endParaRPr lang="en-US" altLang="zh-CN" sz="2800" dirty="0"/>
          </a:p>
        </p:txBody>
      </p:sp>
      <p:sp>
        <p:nvSpPr>
          <p:cNvPr id="8" name="QB_8_AN.187_1#f9f8f9c2e.bracket?pid=493734094&amp;color=0,0,0&amp;vpa=88&amp;vtp=1&amp;bbb=1"/>
          <p:cNvSpPr/>
          <p:nvPr/>
        </p:nvSpPr>
        <p:spPr>
          <a:xfrm>
            <a:off x="3950366" y="24097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动词，认为</a:t>
            </a:r>
            <a:endParaRPr lang="en-US" altLang="zh-CN" sz="2800" dirty="0"/>
          </a:p>
        </p:txBody>
      </p:sp>
      <p:sp>
        <p:nvSpPr>
          <p:cNvPr id="10" name="QB_8_AN.189_1#f9f8f9c2e.bracket?pid=493734094&amp;color=0,0,0&amp;vpa=89&amp;vtp=1&amp;bbb=1"/>
          <p:cNvSpPr/>
          <p:nvPr/>
        </p:nvSpPr>
        <p:spPr>
          <a:xfrm>
            <a:off x="3594766" y="30574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介词，因为</a:t>
            </a:r>
            <a:endParaRPr lang="en-US" altLang="zh-CN" sz="2800" dirty="0"/>
          </a:p>
        </p:txBody>
      </p:sp>
      <p:sp>
        <p:nvSpPr>
          <p:cNvPr id="12" name="QB_8_AN.191_1#f9f8f9c2e.bracket?pid=493734094&amp;color=0,0,0&amp;vpa=90&amp;vtp=1&amp;bbb=1"/>
          <p:cNvSpPr/>
          <p:nvPr/>
        </p:nvSpPr>
        <p:spPr>
          <a:xfrm>
            <a:off x="5017166" y="3684148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介词，在</a:t>
            </a:r>
            <a:endParaRPr lang="en-US" altLang="zh-CN" sz="2800" dirty="0"/>
          </a:p>
        </p:txBody>
      </p:sp>
      <p:sp>
        <p:nvSpPr>
          <p:cNvPr id="13" name="QB_8_BD.182_1#f9f8f9c2e?pid=493734094&amp;color=0,0,0&amp;vtp=1&amp;bbb=1&amp;zzd= 1"/>
          <p:cNvSpPr/>
          <p:nvPr/>
        </p:nvSpPr>
        <p:spPr>
          <a:xfrm>
            <a:off x="11270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8_BD.182_1#f9f8f9c2e?pid=493734094&amp;color=0,0,0&amp;vtp=1&amp;bbb=1&amp;zzd= 2"/>
          <p:cNvSpPr/>
          <p:nvPr/>
        </p:nvSpPr>
        <p:spPr>
          <a:xfrm>
            <a:off x="29050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8_BD.182_1#f9f8f9c2e?pid=493734094&amp;color=0,0,0&amp;vtp=1&amp;bbb=1&amp;zzd= 3"/>
          <p:cNvSpPr/>
          <p:nvPr/>
        </p:nvSpPr>
        <p:spPr>
          <a:xfrm>
            <a:off x="2193830" y="306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8_BD.182_1#f9f8f9c2e?pid=493734094&amp;color=0,0,0&amp;vtp=1&amp;bbb=1&amp;zzd= 4"/>
          <p:cNvSpPr/>
          <p:nvPr/>
        </p:nvSpPr>
        <p:spPr>
          <a:xfrm>
            <a:off x="1838230" y="37101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8_BD.182_1#f9f8f9c2e?pid=493734094&amp;color=0,0,0&amp;vtp=1&amp;bbb=1&amp;zzd= 5"/>
          <p:cNvSpPr/>
          <p:nvPr/>
        </p:nvSpPr>
        <p:spPr>
          <a:xfrm>
            <a:off x="1482630" y="42765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92_1#58dd201de?pid=8f7e95f7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（6）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</a:t>
            </a:r>
            <a:endParaRPr lang="en-US" altLang="zh-CN" sz="2800" dirty="0"/>
          </a:p>
        </p:txBody>
      </p:sp>
      <p:sp>
        <p:nvSpPr>
          <p:cNvPr id="3" name="QB_8_BD.193_1#e469ef48e?pid=58dd201de&amp;color=0,0,0&amp;vtp=1&amp;bbb=1"/>
          <p:cNvSpPr/>
          <p:nvPr/>
        </p:nvSpPr>
        <p:spPr>
          <a:xfrm>
            <a:off x="612648" y="110668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开国何茫然(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大王来何操(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牛何之(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194_1#e469ef48e.bracket?pid=58dd201de&amp;color=0,0,0&amp;vpa=91&amp;vtp=1&amp;bbb=1"/>
          <p:cNvSpPr/>
          <p:nvPr/>
        </p:nvSpPr>
        <p:spPr>
          <a:xfrm>
            <a:off x="2883567" y="11143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副词，多么</a:t>
            </a:r>
            <a:endParaRPr lang="en-US" altLang="zh-CN" sz="2800" dirty="0"/>
          </a:p>
        </p:txBody>
      </p:sp>
      <p:sp>
        <p:nvSpPr>
          <p:cNvPr id="6" name="QB_8_AN.196_1#e469ef48e.bracket?pid=58dd201de&amp;color=0,0,0&amp;vpa=92&amp;vtp=1&amp;bbb=1"/>
          <p:cNvSpPr/>
          <p:nvPr/>
        </p:nvSpPr>
        <p:spPr>
          <a:xfrm>
            <a:off x="2883567" y="176200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疑问代词，什么</a:t>
            </a:r>
            <a:endParaRPr lang="en-US" altLang="zh-CN" sz="2800" dirty="0"/>
          </a:p>
        </p:txBody>
      </p:sp>
      <p:sp>
        <p:nvSpPr>
          <p:cNvPr id="8" name="QB_8_AN.198_1#e469ef48e.bracket?pid=58dd201de&amp;color=0,0,0&amp;vpa=93&amp;vtp=1&amp;bbb=1"/>
          <p:cNvSpPr/>
          <p:nvPr/>
        </p:nvSpPr>
        <p:spPr>
          <a:xfrm>
            <a:off x="2172367" y="2388748"/>
            <a:ext cx="27590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疑问代词，哪里</a:t>
            </a:r>
            <a:endParaRPr lang="en-US" altLang="zh-CN" sz="2800" dirty="0"/>
          </a:p>
        </p:txBody>
      </p:sp>
      <p:sp>
        <p:nvSpPr>
          <p:cNvPr id="9" name="QB_8_BD.193_1#e469ef48e?pid=58dd201de&amp;color=0,0,0&amp;vtp=1&amp;bbb=1&amp;zzd= 1"/>
          <p:cNvSpPr/>
          <p:nvPr/>
        </p:nvSpPr>
        <p:spPr>
          <a:xfrm>
            <a:off x="18382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8_BD.193_1#e469ef48e?pid=58dd201de&amp;color=0,0,0&amp;vtp=1&amp;bbb=1&amp;zzd= 2"/>
          <p:cNvSpPr/>
          <p:nvPr/>
        </p:nvSpPr>
        <p:spPr>
          <a:xfrm>
            <a:off x="21938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8_BD.193_1#e469ef48e?pid=58dd201de&amp;color=0,0,0&amp;vtp=1&amp;bbb=1&amp;zzd= 3"/>
          <p:cNvSpPr/>
          <p:nvPr/>
        </p:nvSpPr>
        <p:spPr>
          <a:xfrm>
            <a:off x="1482630" y="29811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99_1#9d7913904?pid=86873835c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词类活用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请指出加点词语的活用类型并解释词语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200_1#f2ce7629a?pid=9d7913904&amp;color=0,0,0&amp;vtp=1&amp;bbb=1"/>
          <p:cNvSpPr/>
          <p:nvPr/>
        </p:nvSpPr>
        <p:spPr>
          <a:xfrm>
            <a:off x="612648" y="11113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下有冲波逆折之回川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800" dirty="0"/>
          </a:p>
        </p:txBody>
      </p:sp>
      <p:sp>
        <p:nvSpPr>
          <p:cNvPr id="4" name="QB_7_AN.201_1#f2ce7629a.blank?pid=9d7913904&amp;color=0,0,0&amp;vpa=94&amp;vtp=1&amp;bbb=1"/>
          <p:cNvSpPr/>
          <p:nvPr/>
        </p:nvSpPr>
        <p:spPr>
          <a:xfrm>
            <a:off x="1511967" y="1707583"/>
            <a:ext cx="38306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名词作状语，在下面。</a:t>
            </a:r>
            <a:endParaRPr lang="en-US" altLang="zh-CN" sz="2800" dirty="0"/>
          </a:p>
        </p:txBody>
      </p:sp>
      <p:sp>
        <p:nvSpPr>
          <p:cNvPr id="5" name="QB_7_BD.202_1#f39edabdf?pid=9d7913904&amp;color=0,0,0&amp;vtp=1&amp;bbb=1"/>
          <p:cNvSpPr/>
          <p:nvPr/>
        </p:nvSpPr>
        <p:spPr>
          <a:xfrm>
            <a:off x="612648" y="238830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问君西游何时还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6" name="QB_7_AN.203_1#f39edabdf.blank?pid=9d7913904&amp;color=0,0,0&amp;vpa=95&amp;vtp=1&amp;bbb=1"/>
          <p:cNvSpPr/>
          <p:nvPr/>
        </p:nvSpPr>
        <p:spPr>
          <a:xfrm>
            <a:off x="1511967" y="2984568"/>
            <a:ext cx="34734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名词作状语，向西。</a:t>
            </a:r>
            <a:endParaRPr lang="en-US" altLang="zh-CN" sz="2800" dirty="0"/>
          </a:p>
        </p:txBody>
      </p:sp>
      <p:sp>
        <p:nvSpPr>
          <p:cNvPr id="7" name="QB_7_BD.204_1#0e7ab6418?pid=9d7913904&amp;color=0,0,0&amp;vtp=1&amp;bbb=1&amp;hb=1"/>
          <p:cNvSpPr/>
          <p:nvPr/>
        </p:nvSpPr>
        <p:spPr>
          <a:xfrm>
            <a:off x="612648" y="366528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砯崖转石万壑雷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dirty="0"/>
          </a:p>
        </p:txBody>
      </p:sp>
      <p:sp>
        <p:nvSpPr>
          <p:cNvPr id="8" name="QB_7_AN.205_1#0e7ab6418.blank?pid=9d7913904&amp;color=0,0,0&amp;vpa=96&amp;vtp=1&amp;bbb=1&amp;hb=1"/>
          <p:cNvSpPr/>
          <p:nvPr/>
        </p:nvSpPr>
        <p:spPr>
          <a:xfrm>
            <a:off x="612648" y="428250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名词作动词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，水冲击石壁发出的响声，这里用作动词，“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冲击”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9" name="QB_7_BD.200_1#f2ce7629a?pid=9d7913904&amp;color=0,0,0&amp;vtp=1&amp;bbb=1&amp;zzd= 1"/>
          <p:cNvSpPr/>
          <p:nvPr/>
        </p:nvSpPr>
        <p:spPr>
          <a:xfrm>
            <a:off x="1127030" y="1771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202_1#f39edabdf?pid=9d7913904&amp;color=0,0,0&amp;vtp=1&amp;bbb=1&amp;zzd= 1"/>
          <p:cNvSpPr/>
          <p:nvPr/>
        </p:nvSpPr>
        <p:spPr>
          <a:xfrm>
            <a:off x="1838230" y="30487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7_BD.204_1#0e7ab6418?pid=9d7913904&amp;color=0,0,0&amp;vtp=1&amp;bbb=1&amp;hb=1&amp;zzd= 1"/>
          <p:cNvSpPr/>
          <p:nvPr/>
        </p:nvSpPr>
        <p:spPr>
          <a:xfrm>
            <a:off x="1127030" y="432568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06_1#f81d7edb3?pid=9d7913904&amp;color=0,0,0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上有六龙回日之高标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endParaRPr lang="en-US" altLang="zh-CN" sz="2800" dirty="0"/>
          </a:p>
        </p:txBody>
      </p:sp>
      <p:sp>
        <p:nvSpPr>
          <p:cNvPr id="3" name="QB_7_AN.207_1#f81d7edb3.blank?pid=9d7913904&amp;color=0,0,0&amp;vpa=97&amp;vtp=1&amp;bbb=1"/>
          <p:cNvSpPr/>
          <p:nvPr/>
        </p:nvSpPr>
        <p:spPr>
          <a:xfrm>
            <a:off x="1499267" y="1064265"/>
            <a:ext cx="52593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动词的使动用法，使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回转。</a:t>
            </a:r>
            <a:endParaRPr lang="en-US" altLang="zh-CN" sz="2800" dirty="0"/>
          </a:p>
        </p:txBody>
      </p:sp>
      <p:sp>
        <p:nvSpPr>
          <p:cNvPr id="4" name="QB_7_BD.208_1#4704f39c0?pid=9d7913904&amp;color=0,0,0&amp;vtp=1&amp;bbb=1"/>
          <p:cNvSpPr/>
          <p:nvPr/>
        </p:nvSpPr>
        <p:spPr>
          <a:xfrm>
            <a:off x="612648" y="174441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使人听此凋朱颜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endParaRPr lang="en-US" altLang="zh-CN" sz="2800" dirty="0"/>
          </a:p>
        </p:txBody>
      </p:sp>
      <p:sp>
        <p:nvSpPr>
          <p:cNvPr id="5" name="QB_7_AN.209_1#4704f39c0.blank?pid=9d7913904&amp;color=0,0,0&amp;vpa=98&amp;vtp=1&amp;bbb=1"/>
          <p:cNvSpPr/>
          <p:nvPr/>
        </p:nvSpPr>
        <p:spPr>
          <a:xfrm>
            <a:off x="1499267" y="2340678"/>
            <a:ext cx="52593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动词的使动用法，使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凋谢。</a:t>
            </a:r>
            <a:endParaRPr lang="en-US" altLang="zh-CN" sz="2800" dirty="0"/>
          </a:p>
        </p:txBody>
      </p:sp>
      <p:sp>
        <p:nvSpPr>
          <p:cNvPr id="6" name="QB_7_BD.210_1#3f4c4c6ad?pid=9d7913904&amp;color=0,0,0&amp;vtp=1&amp;bbb=1"/>
          <p:cNvSpPr/>
          <p:nvPr/>
        </p:nvSpPr>
        <p:spPr>
          <a:xfrm>
            <a:off x="612648" y="302139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砯崖转石万壑雷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endParaRPr lang="en-US" altLang="zh-CN" sz="2800" dirty="0"/>
          </a:p>
        </p:txBody>
      </p:sp>
      <p:sp>
        <p:nvSpPr>
          <p:cNvPr id="7" name="QB_7_AN.211_1#3f4c4c6ad.blank?pid=9d7913904&amp;color=0,0,0&amp;vpa=99&amp;vtp=1&amp;bbb=1"/>
          <p:cNvSpPr/>
          <p:nvPr/>
        </p:nvSpPr>
        <p:spPr>
          <a:xfrm>
            <a:off x="1321466" y="3617663"/>
            <a:ext cx="52593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动词的使动用法，使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滚动。</a:t>
            </a:r>
            <a:endParaRPr lang="en-US" altLang="zh-CN" sz="2800" dirty="0"/>
          </a:p>
        </p:txBody>
      </p:sp>
      <p:sp>
        <p:nvSpPr>
          <p:cNvPr id="8" name="QB_7_BD.206_1#f81d7edb3?pid=9d7913904&amp;color=0,0,0&amp;vtp=1&amp;bt=1&amp;bbb=1&amp;zzd= 1"/>
          <p:cNvSpPr/>
          <p:nvPr/>
        </p:nvSpPr>
        <p:spPr>
          <a:xfrm>
            <a:off x="25494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208_1#4704f39c0?pid=9d7913904&amp;color=0,0,0&amp;vtp=1&amp;bbb=1&amp;zzd= 1"/>
          <p:cNvSpPr/>
          <p:nvPr/>
        </p:nvSpPr>
        <p:spPr>
          <a:xfrm>
            <a:off x="2549430" y="240481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210_1#3f4c4c6ad?pid=9d7913904&amp;color=0,0,0&amp;vtp=1&amp;bbb=1&amp;zzd= 1"/>
          <p:cNvSpPr/>
          <p:nvPr/>
        </p:nvSpPr>
        <p:spPr>
          <a:xfrm>
            <a:off x="1838230" y="368179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d769cf15.fixed?pid=4c0086ff0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ed769cf1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12_1#83cbee595?pid=9d7913904&amp;color=0,0,0&amp;vtp=1&amp;bt=1&amp;bb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猿猱欲度愁攀援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  <p:sp>
        <p:nvSpPr>
          <p:cNvPr id="3" name="QO_7_AN.213_1#83cbee595?pid=9d7913904&amp;color=0,0,0&amp;vtp=1&amp;bbb=1"/>
          <p:cNvSpPr/>
          <p:nvPr/>
        </p:nvSpPr>
        <p:spPr>
          <a:xfrm>
            <a:off x="612648" y="1755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形容词的为动用法，为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发愁。</a:t>
            </a:r>
            <a:endParaRPr lang="en-US" altLang="zh-CN" sz="2800" dirty="0"/>
          </a:p>
        </p:txBody>
      </p:sp>
      <p:sp>
        <p:nvSpPr>
          <p:cNvPr id="4" name="QB_7_BD.214_1#ed06f400b?pid=9d7913904&amp;color=0,0,0&amp;vtp=1&amp;bbb=1"/>
          <p:cNvSpPr/>
          <p:nvPr/>
        </p:nvSpPr>
        <p:spPr>
          <a:xfrm>
            <a:off x="612648" y="23940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蜀道之难，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难于上青天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800" dirty="0"/>
          </a:p>
        </p:txBody>
      </p:sp>
      <p:sp>
        <p:nvSpPr>
          <p:cNvPr id="5" name="QB_7_AN.215_1#ed06f400b.blank?pid=9d7913904&amp;color=0,0,0&amp;vpa=100&amp;vtp=1&amp;bbb=1"/>
          <p:cNvSpPr/>
          <p:nvPr/>
        </p:nvSpPr>
        <p:spPr>
          <a:xfrm>
            <a:off x="1511967" y="2990283"/>
            <a:ext cx="38306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形容词作动词，难行。</a:t>
            </a:r>
            <a:endParaRPr lang="en-US" altLang="zh-CN" sz="2800" dirty="0"/>
          </a:p>
        </p:txBody>
      </p:sp>
      <p:sp>
        <p:nvSpPr>
          <p:cNvPr id="6" name="QO_7_BD.212_1#83cbee595?pid=9d7913904&amp;color=0,0,0&amp;vtp=1&amp;bt=1&amp;bbb=1&amp;zzd= 1"/>
          <p:cNvSpPr/>
          <p:nvPr/>
        </p:nvSpPr>
        <p:spPr>
          <a:xfrm>
            <a:off x="25494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214_1#ed06f400b?pid=9d7913904&amp;color=0,0,0&amp;vtp=1&amp;bbb=1&amp;zzd= 1"/>
          <p:cNvSpPr/>
          <p:nvPr/>
        </p:nvSpPr>
        <p:spPr>
          <a:xfrm>
            <a:off x="2193830" y="30544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16_1#a429b87ff?pid=86873835c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请指出并解释句式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再翻译句子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217_1#8c43f51ea?pid=a429b87ff&amp;color=0,0,0&amp;vtp=1&amp;bbb=1"/>
          <p:cNvSpPr/>
          <p:nvPr/>
        </p:nvSpPr>
        <p:spPr>
          <a:xfrm>
            <a:off x="612648" y="111131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蜀道之难，难于上青天！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endParaRPr lang="en-US" altLang="zh-CN" sz="2800" dirty="0"/>
          </a:p>
        </p:txBody>
      </p:sp>
      <p:sp>
        <p:nvSpPr>
          <p:cNvPr id="4" name="QB_7_AN.218_1#8c43f51ea.blank?pid=a429b87ff&amp;color=0,0,0&amp;vpa=101&amp;vtp=1&amp;bbb=1"/>
          <p:cNvSpPr/>
          <p:nvPr/>
        </p:nvSpPr>
        <p:spPr>
          <a:xfrm>
            <a:off x="1677067" y="1728538"/>
            <a:ext cx="88296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状语后置句，正常语序应为“蜀道之难，于上青天难”。</a:t>
            </a:r>
            <a:endParaRPr lang="en-US" altLang="zh-CN" sz="2800" dirty="0"/>
          </a:p>
        </p:txBody>
      </p:sp>
      <p:sp>
        <p:nvSpPr>
          <p:cNvPr id="5" name="QB_7_AN.219_1#8c43f51ea.blank?pid=a429b87ff&amp;color=0,0,0&amp;vpa=102&amp;vtp=1&amp;bbb=1"/>
          <p:cNvSpPr/>
          <p:nvPr/>
        </p:nvSpPr>
        <p:spPr>
          <a:xfrm>
            <a:off x="1867567" y="2355283"/>
            <a:ext cx="41878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蜀道难行，比登天还难！</a:t>
            </a:r>
            <a:endParaRPr lang="en-US" altLang="zh-CN" sz="2800" dirty="0"/>
          </a:p>
        </p:txBody>
      </p:sp>
      <p:sp>
        <p:nvSpPr>
          <p:cNvPr id="6" name="QB_7_BD.220_1#9feb88a65?pid=a429b87ff&amp;color=0,0,0&amp;vtp=1&amp;bbb=1&amp;hb=1"/>
          <p:cNvSpPr/>
          <p:nvPr/>
        </p:nvSpPr>
        <p:spPr>
          <a:xfrm>
            <a:off x="612648" y="304171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但见悲鸟号古木。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800" dirty="0"/>
          </a:p>
        </p:txBody>
      </p:sp>
      <p:sp>
        <p:nvSpPr>
          <p:cNvPr id="7" name="QB_7_AN.221_1#9feb88a65.blank?pid=a429b87ff&amp;color=0,0,0&amp;vpa=103&amp;vtp=1&amp;bbb=1"/>
          <p:cNvSpPr/>
          <p:nvPr/>
        </p:nvSpPr>
        <p:spPr>
          <a:xfrm>
            <a:off x="612648" y="3658938"/>
            <a:ext cx="11514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状语后置句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、省略句，正常语序应为“但见悲鸟（于）古木号”。</a:t>
            </a:r>
            <a:endParaRPr lang="en-US" altLang="zh-CN" sz="2800" dirty="0"/>
          </a:p>
        </p:txBody>
      </p:sp>
      <p:sp>
        <p:nvSpPr>
          <p:cNvPr id="8" name="QB_7_AN.222_1#9feb88a65.blank?pid=a429b87ff&amp;color=0,0,0&amp;vpa=104&amp;vtp=1&amp;bbb=1"/>
          <p:cNvSpPr/>
          <p:nvPr/>
        </p:nvSpPr>
        <p:spPr>
          <a:xfrm>
            <a:off x="1677067" y="4285683"/>
            <a:ext cx="6330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只听见悲伤的鸟儿（在）古树上哀鸣。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23_1#8f0c0a3c9?pid=a429b87ff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又闻子规啼夜月。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</a:t>
            </a:r>
            <a:endParaRPr lang="en-US" altLang="zh-CN" sz="2800" dirty="0"/>
          </a:p>
        </p:txBody>
      </p:sp>
      <p:sp>
        <p:nvSpPr>
          <p:cNvPr id="3" name="QB_7_AN.224_1#8f0c0a3c9.blank?pid=a429b87ff&amp;color=0,0,0&amp;vpa=105&amp;vtp=1&amp;bbb=1&amp;hb=1"/>
          <p:cNvSpPr/>
          <p:nvPr/>
        </p:nvSpPr>
        <p:spPr>
          <a:xfrm>
            <a:off x="612648" y="1085220"/>
            <a:ext cx="10963656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状语后置句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、省略句，正常语序应为“又闻子规（于）夜月啼”。</a:t>
            </a:r>
            <a:endParaRPr lang="en-US" altLang="zh-CN" sz="2800" dirty="0"/>
          </a:p>
        </p:txBody>
      </p:sp>
      <p:sp>
        <p:nvSpPr>
          <p:cNvPr id="4" name="QB_7_AN.225_1#8f0c0a3c9.blank?pid=a429b87ff&amp;color=0,0,0&amp;vpa=106&amp;vtp=1&amp;bbb=1"/>
          <p:cNvSpPr/>
          <p:nvPr/>
        </p:nvSpPr>
        <p:spPr>
          <a:xfrm>
            <a:off x="1677067" y="2359665"/>
            <a:ext cx="59737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又听到杜鹃（在）晚间的月下悲啼。</a:t>
            </a:r>
            <a:endParaRPr lang="en-US" altLang="zh-CN" sz="2800" dirty="0"/>
          </a:p>
        </p:txBody>
      </p:sp>
      <p:sp>
        <p:nvSpPr>
          <p:cNvPr id="5" name="QB_7_BD.226_1#6cbaf39f3?pid=a429b87ff&amp;color=0,0,0&amp;vtp=1&amp;bbb=1"/>
          <p:cNvSpPr/>
          <p:nvPr/>
        </p:nvSpPr>
        <p:spPr>
          <a:xfrm>
            <a:off x="612648" y="303282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嗟尔远道之人胡为乎来哉！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800" dirty="0"/>
          </a:p>
        </p:txBody>
      </p:sp>
      <p:sp>
        <p:nvSpPr>
          <p:cNvPr id="6" name="QB_7_AN.227_1#6cbaf39f3.blank?pid=a429b87ff&amp;color=0,0,0&amp;vpa=107&amp;vtp=1&amp;bbb=1"/>
          <p:cNvSpPr/>
          <p:nvPr/>
        </p:nvSpPr>
        <p:spPr>
          <a:xfrm>
            <a:off x="1804067" y="3650048"/>
            <a:ext cx="89185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宾语前置句,正常语序应为“嗟尔远道之人为胡乎来哉”。</a:t>
            </a:r>
            <a:endParaRPr lang="en-US" altLang="zh-CN" sz="2800" dirty="0"/>
          </a:p>
        </p:txBody>
      </p:sp>
      <p:sp>
        <p:nvSpPr>
          <p:cNvPr id="7" name="QB_7_AN.228_1#6cbaf39f3.blank?pid=a429b87ff&amp;color=0,0,0&amp;vpa=108&amp;vtp=1&amp;bbb=1"/>
          <p:cNvSpPr/>
          <p:nvPr/>
        </p:nvSpPr>
        <p:spPr>
          <a:xfrm>
            <a:off x="1854867" y="4276793"/>
            <a:ext cx="6330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啊！你这远方的人为什么要来这里呢？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083a1d09?pid=ed769cf15&amp;color=0,0,0&amp;vtp=1&amp;bt=1&amp;bbb=1"/>
          <p:cNvSpPr/>
          <p:nvPr/>
        </p:nvSpPr>
        <p:spPr>
          <a:xfrm>
            <a:off x="612648" y="466344"/>
            <a:ext cx="10963656" cy="60248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e8c78683c?htil=1&amp;pid=e083a1d09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2912" y="1282320"/>
            <a:ext cx="1984248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e8c78683c?htil=1&amp;pid=e083a1d09&amp;color=0,0,0&amp;vtp=1&amp;bbb=1&amp;hb=1&amp;hs=1"/>
          <p:cNvSpPr/>
          <p:nvPr/>
        </p:nvSpPr>
        <p:spPr>
          <a:xfrm>
            <a:off x="612648" y="1136015"/>
            <a:ext cx="8851392" cy="1193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李白（701—762），字太白，号青莲居士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，唐代著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名诗人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，被后人誉为“诗仙”，与杜甫并称为“李杜”。</a:t>
            </a:r>
            <a:endParaRPr lang="en-US" altLang="zh-CN" sz="2800" dirty="0"/>
          </a:p>
        </p:txBody>
      </p:sp>
      <p:sp>
        <p:nvSpPr>
          <p:cNvPr id="5" name="P_6_BD#e8c78683c?htil=1&amp;pid=e083a1d09&amp;color=0,0,0&amp;vtp=1&amp;bbb=1&amp;hb=1&amp;hs=1"/>
          <p:cNvSpPr/>
          <p:nvPr/>
        </p:nvSpPr>
        <p:spPr>
          <a:xfrm>
            <a:off x="612648" y="2393251"/>
            <a:ext cx="8851392" cy="182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李白的少年时代是在四川度过的，后来，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他出三峡，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泛洞庭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，东游吴越，北上太原，有“大济苍生”之志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。唐玄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宗天宝初年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（742），李白奉召进京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，他本以为此行能够</a:t>
            </a:r>
            <a:endParaRPr lang="en-US" altLang="zh-CN" sz="2800" dirty="0"/>
          </a:p>
        </p:txBody>
      </p:sp>
      <p:sp>
        <p:nvSpPr>
          <p:cNvPr id="6" name="P_6_BD#e8c78683c?htil=1&amp;pid=e083a1d09&amp;color=0,0,0&amp;vtp=1&amp;bbb=1&amp;hb=1&amp;hs=1"/>
          <p:cNvSpPr/>
          <p:nvPr/>
        </p:nvSpPr>
        <p:spPr>
          <a:xfrm>
            <a:off x="611994" y="4285551"/>
            <a:ext cx="10968012" cy="190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有所作为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，但理想很快破灭了。皇帝的不重用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、权臣的排挤，加之个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人的傲岸不羁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，不到两年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，李白就被赐金放还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，由此，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他放浪形骸，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寄情山水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诗酒逍遥。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8c78683c?htil=1&amp;pid=e083a1d09&amp;color=0,0,0&amp;vtp=1&amp;bbb=1&amp;hb=1&amp;hs=1"/>
          <p:cNvSpPr/>
          <p:nvPr/>
        </p:nvSpPr>
        <p:spPr>
          <a:xfrm>
            <a:off x="612648" y="468000"/>
            <a:ext cx="10968012" cy="44375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李白为唐诗的繁荣与发展作出了巨大的贡献，其诗歌达到了古代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浪漫主义文学的高峰。李白批判地继承了前人的传统并形成了自己的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独特风格。他的诗歌自然明快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，豪放飘逸，想象丰富，雄奇奔放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兼善各体诗歌，尤以古诗为精，其歌行体和七绝达到了后人难及的高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度，是唐代浪漫主义诗歌的代表作家。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：《蜀道难》《行路难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》《梦游天姥吟留别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将进酒》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静夜思》《早发白帝城》等。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73b74d06?pid=ed769cf15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e0a1af310?pid=d73b74d06&amp;color=0,0,0&amp;vtp=1&amp;bbb=1&amp;hb=1"/>
          <p:cNvSpPr/>
          <p:nvPr/>
        </p:nvSpPr>
        <p:spPr>
          <a:xfrm>
            <a:off x="612648" y="1144778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关于《蜀道难》的写作背景，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学界主要有三种观点：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，送友入蜀说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。部分学者认为李白在长安送友人入蜀时创作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了此诗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。通过描绘蜀道之险，提醒友人旅途艰辛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，也暗含对人生艰难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的感慨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其二，讽喻时事说。部分学者认为，安史之乱前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，唐朝社会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危机暗伏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，李白借蜀道之险，如“所守或匪亲，化为狼与豺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”，表达对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地方节度使可能叛乱割据的担忧。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0a1af310?pid=d73b74d06&amp;color=0,0,0&amp;vtp=1&amp;bbb=1&amp;hb=1"/>
          <p:cNvSpPr/>
          <p:nvPr/>
        </p:nvSpPr>
        <p:spPr>
          <a:xfrm>
            <a:off x="612648" y="468000"/>
            <a:ext cx="10963656" cy="31421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，即事成篇说。有观点认为，李白凭借游历蜀地的经历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合神话传说和历史故事即兴创作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意在展现蜀道的自然与文化魅力，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彰显其浪漫主义诗风。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无论哪种观点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，《蜀道难》都以独特的艺术魅力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，展现了李白的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诗歌才华和对自然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、人生的思考，成为中国诗歌史上的经典之作。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10774</Words>
  <Application>WPS 演示</Application>
  <PresentationFormat>宽屏</PresentationFormat>
  <Paragraphs>667</Paragraphs>
  <Slides>52</Slides>
  <Notes>49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52</vt:i4>
      </vt:variant>
    </vt:vector>
  </HeadingPairs>
  <TitlesOfParts>
    <vt:vector size="6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Calibri</vt:lpstr>
      <vt:lpstr>Arial Unicode MS</vt:lpstr>
      <vt:lpstr>等线</vt:lpstr>
      <vt:lpstr>楷体</vt:lpstr>
      <vt:lpstr>Calibri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4</cp:revision>
  <dcterms:created xsi:type="dcterms:W3CDTF">2025-07-25T02:47:00Z</dcterms:created>
  <dcterms:modified xsi:type="dcterms:W3CDTF">2025-09-04T02:22:32Z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1748E3B7EEC942D4A3D377DF2ADA993B_12</vt:lpwstr>
  </property>
  <property fmtid="{D5CDD505-2E9C-101B-9397-08002B2CF9AE}" pid="3" name="KSOProductBuildVer">
    <vt:lpwstr>2052-12.1.0.22529</vt:lpwstr>
  </property>
</Properties>
</file>